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45"/>
  </p:notesMasterIdLst>
  <p:sldIdLst>
    <p:sldId id="256" r:id="rId2"/>
    <p:sldId id="311" r:id="rId3"/>
    <p:sldId id="312" r:id="rId4"/>
    <p:sldId id="313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317" r:id="rId17"/>
    <p:sldId id="293" r:id="rId18"/>
    <p:sldId id="294" r:id="rId19"/>
    <p:sldId id="316" r:id="rId20"/>
    <p:sldId id="296" r:id="rId21"/>
    <p:sldId id="314" r:id="rId22"/>
    <p:sldId id="297" r:id="rId23"/>
    <p:sldId id="315" r:id="rId24"/>
    <p:sldId id="324" r:id="rId25"/>
    <p:sldId id="319" r:id="rId26"/>
    <p:sldId id="322" r:id="rId27"/>
    <p:sldId id="323" r:id="rId28"/>
    <p:sldId id="318" r:id="rId29"/>
    <p:sldId id="304" r:id="rId30"/>
    <p:sldId id="305" r:id="rId31"/>
    <p:sldId id="306" r:id="rId32"/>
    <p:sldId id="307" r:id="rId33"/>
    <p:sldId id="308" r:id="rId34"/>
    <p:sldId id="309" r:id="rId35"/>
    <p:sldId id="325" r:id="rId36"/>
    <p:sldId id="310" r:id="rId37"/>
    <p:sldId id="298" r:id="rId38"/>
    <p:sldId id="299" r:id="rId39"/>
    <p:sldId id="300" r:id="rId40"/>
    <p:sldId id="302" r:id="rId41"/>
    <p:sldId id="301" r:id="rId42"/>
    <p:sldId id="303" r:id="rId43"/>
    <p:sldId id="295" r:id="rId4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7F4EFB-CC07-4A1C-B2B3-A39F5A91D354}" v="11" dt="2019-12-12T05:11:32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185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Fan" userId="28e0358839cdb750" providerId="LiveId" clId="{6745535E-53DD-4D5A-AC78-4E79CF3AA677}"/>
  </pc:docChgLst>
  <pc:docChgLst>
    <pc:chgData name="Xin Fan" userId="28e0358839cdb750" providerId="LiveId" clId="{C719326E-B4E2-4FBE-B496-27CD304CD52B}"/>
    <pc:docChg chg="modSld">
      <pc:chgData name="Xin Fan" userId="28e0358839cdb750" providerId="LiveId" clId="{C719326E-B4E2-4FBE-B496-27CD304CD52B}" dt="2018-12-16T23:02:04.911" v="14" actId="20577"/>
      <pc:docMkLst>
        <pc:docMk/>
      </pc:docMkLst>
      <pc:sldChg chg="modSp">
        <pc:chgData name="Xin Fan" userId="28e0358839cdb750" providerId="LiveId" clId="{C719326E-B4E2-4FBE-B496-27CD304CD52B}" dt="2018-12-16T22:57:16.862" v="13"/>
        <pc:sldMkLst>
          <pc:docMk/>
          <pc:sldMk cId="1428998680" sldId="322"/>
        </pc:sldMkLst>
        <pc:spChg chg="mod">
          <ac:chgData name="Xin Fan" userId="28e0358839cdb750" providerId="LiveId" clId="{C719326E-B4E2-4FBE-B496-27CD304CD52B}" dt="2018-12-16T22:57:16.862" v="13"/>
          <ac:spMkLst>
            <pc:docMk/>
            <pc:sldMk cId="1428998680" sldId="322"/>
            <ac:spMk id="6" creationId="{00000000-0000-0000-0000-000000000000}"/>
          </ac:spMkLst>
        </pc:spChg>
      </pc:sldChg>
      <pc:sldChg chg="modSp">
        <pc:chgData name="Xin Fan" userId="28e0358839cdb750" providerId="LiveId" clId="{C719326E-B4E2-4FBE-B496-27CD304CD52B}" dt="2018-12-16T23:02:04.911" v="14" actId="20577"/>
        <pc:sldMkLst>
          <pc:docMk/>
          <pc:sldMk cId="3810010913" sldId="324"/>
        </pc:sldMkLst>
        <pc:spChg chg="mod">
          <ac:chgData name="Xin Fan" userId="28e0358839cdb750" providerId="LiveId" clId="{C719326E-B4E2-4FBE-B496-27CD304CD52B}" dt="2018-12-16T23:02:04.911" v="14" actId="20577"/>
          <ac:spMkLst>
            <pc:docMk/>
            <pc:sldMk cId="3810010913" sldId="324"/>
            <ac:spMk id="556038" creationId="{00000000-0000-0000-0000-000000000000}"/>
          </ac:spMkLst>
        </pc:spChg>
      </pc:sldChg>
    </pc:docChg>
  </pc:docChgLst>
  <pc:docChgLst>
    <pc:chgData name="Fan Xin" userId="28e0358839cdb750" providerId="LiveId" clId="{CC7F4EFB-CC07-4A1C-B2B3-A39F5A91D354}"/>
    <pc:docChg chg="custSel addSld modSld sldOrd">
      <pc:chgData name="Fan Xin" userId="28e0358839cdb750" providerId="LiveId" clId="{CC7F4EFB-CC07-4A1C-B2B3-A39F5A91D354}" dt="2019-12-12T05:12:50.974" v="223" actId="20577"/>
      <pc:docMkLst>
        <pc:docMk/>
      </pc:docMkLst>
      <pc:sldChg chg="modSp">
        <pc:chgData name="Fan Xin" userId="28e0358839cdb750" providerId="LiveId" clId="{CC7F4EFB-CC07-4A1C-B2B3-A39F5A91D354}" dt="2019-12-10T02:14:02.773" v="0" actId="5793"/>
        <pc:sldMkLst>
          <pc:docMk/>
          <pc:sldMk cId="0" sldId="281"/>
        </pc:sldMkLst>
        <pc:spChg chg="mod">
          <ac:chgData name="Fan Xin" userId="28e0358839cdb750" providerId="LiveId" clId="{CC7F4EFB-CC07-4A1C-B2B3-A39F5A91D354}" dt="2019-12-10T02:14:02.773" v="0" actId="5793"/>
          <ac:spMkLst>
            <pc:docMk/>
            <pc:sldMk cId="0" sldId="281"/>
            <ac:spMk id="8195" creationId="{00000000-0000-0000-0000-000000000000}"/>
          </ac:spMkLst>
        </pc:spChg>
      </pc:sldChg>
      <pc:sldChg chg="modSp">
        <pc:chgData name="Fan Xin" userId="28e0358839cdb750" providerId="LiveId" clId="{CC7F4EFB-CC07-4A1C-B2B3-A39F5A91D354}" dt="2019-12-10T02:16:21.372" v="3" actId="20577"/>
        <pc:sldMkLst>
          <pc:docMk/>
          <pc:sldMk cId="0" sldId="290"/>
        </pc:sldMkLst>
        <pc:spChg chg="mod">
          <ac:chgData name="Fan Xin" userId="28e0358839cdb750" providerId="LiveId" clId="{CC7F4EFB-CC07-4A1C-B2B3-A39F5A91D354}" dt="2019-12-10T02:16:21.372" v="3" actId="20577"/>
          <ac:spMkLst>
            <pc:docMk/>
            <pc:sldMk cId="0" sldId="290"/>
            <ac:spMk id="17411" creationId="{00000000-0000-0000-0000-000000000000}"/>
          </ac:spMkLst>
        </pc:spChg>
      </pc:sldChg>
      <pc:sldChg chg="modSp">
        <pc:chgData name="Fan Xin" userId="28e0358839cdb750" providerId="LiveId" clId="{CC7F4EFB-CC07-4A1C-B2B3-A39F5A91D354}" dt="2019-12-10T04:40:39.535" v="155" actId="20577"/>
        <pc:sldMkLst>
          <pc:docMk/>
          <pc:sldMk cId="0" sldId="295"/>
        </pc:sldMkLst>
        <pc:spChg chg="mod">
          <ac:chgData name="Fan Xin" userId="28e0358839cdb750" providerId="LiveId" clId="{CC7F4EFB-CC07-4A1C-B2B3-A39F5A91D354}" dt="2019-12-10T04:40:39.535" v="155" actId="20577"/>
          <ac:spMkLst>
            <pc:docMk/>
            <pc:sldMk cId="0" sldId="295"/>
            <ac:spMk id="30723" creationId="{00000000-0000-0000-0000-000000000000}"/>
          </ac:spMkLst>
        </pc:spChg>
      </pc:sldChg>
      <pc:sldChg chg="modSp">
        <pc:chgData name="Fan Xin" userId="28e0358839cdb750" providerId="LiveId" clId="{CC7F4EFB-CC07-4A1C-B2B3-A39F5A91D354}" dt="2019-12-10T02:17:00.766" v="5" actId="313"/>
        <pc:sldMkLst>
          <pc:docMk/>
          <pc:sldMk cId="2687580775" sldId="317"/>
        </pc:sldMkLst>
        <pc:spChg chg="mod">
          <ac:chgData name="Fan Xin" userId="28e0358839cdb750" providerId="LiveId" clId="{CC7F4EFB-CC07-4A1C-B2B3-A39F5A91D354}" dt="2019-12-10T02:17:00.766" v="5" actId="313"/>
          <ac:spMkLst>
            <pc:docMk/>
            <pc:sldMk cId="2687580775" sldId="317"/>
            <ac:spMk id="493571" creationId="{00000000-0000-0000-0000-000000000000}"/>
          </ac:spMkLst>
        </pc:spChg>
      </pc:sldChg>
      <pc:sldChg chg="ord">
        <pc:chgData name="Fan Xin" userId="28e0358839cdb750" providerId="LiveId" clId="{CC7F4EFB-CC07-4A1C-B2B3-A39F5A91D354}" dt="2019-12-12T04:33:46.645" v="157"/>
        <pc:sldMkLst>
          <pc:docMk/>
          <pc:sldMk cId="3810010913" sldId="324"/>
        </pc:sldMkLst>
      </pc:sldChg>
      <pc:sldChg chg="addSp delSp modSp add">
        <pc:chgData name="Fan Xin" userId="28e0358839cdb750" providerId="LiveId" clId="{CC7F4EFB-CC07-4A1C-B2B3-A39F5A91D354}" dt="2019-12-12T05:12:50.974" v="223" actId="20577"/>
        <pc:sldMkLst>
          <pc:docMk/>
          <pc:sldMk cId="1812697486" sldId="325"/>
        </pc:sldMkLst>
        <pc:spChg chg="mod">
          <ac:chgData name="Fan Xin" userId="28e0358839cdb750" providerId="LiveId" clId="{CC7F4EFB-CC07-4A1C-B2B3-A39F5A91D354}" dt="2019-12-12T05:10:13.354" v="180" actId="20577"/>
          <ac:spMkLst>
            <pc:docMk/>
            <pc:sldMk cId="1812697486" sldId="325"/>
            <ac:spMk id="2" creationId="{8FBA4FC4-7B52-418F-93A5-018B337CF878}"/>
          </ac:spMkLst>
        </pc:spChg>
        <pc:spChg chg="del mod">
          <ac:chgData name="Fan Xin" userId="28e0358839cdb750" providerId="LiveId" clId="{CC7F4EFB-CC07-4A1C-B2B3-A39F5A91D354}" dt="2019-12-12T05:10:45.818" v="183" actId="478"/>
          <ac:spMkLst>
            <pc:docMk/>
            <pc:sldMk cId="1812697486" sldId="325"/>
            <ac:spMk id="3" creationId="{7D6D411D-C128-4983-8E0E-05260ED21312}"/>
          </ac:spMkLst>
        </pc:spChg>
        <pc:spChg chg="add del mod">
          <ac:chgData name="Fan Xin" userId="28e0358839cdb750" providerId="LiveId" clId="{CC7F4EFB-CC07-4A1C-B2B3-A39F5A91D354}" dt="2019-12-12T05:10:47.889" v="184" actId="478"/>
          <ac:spMkLst>
            <pc:docMk/>
            <pc:sldMk cId="1812697486" sldId="325"/>
            <ac:spMk id="5" creationId="{422065F8-A267-4A0D-AD19-87D09BD9E2E9}"/>
          </ac:spMkLst>
        </pc:spChg>
        <pc:spChg chg="add mod">
          <ac:chgData name="Fan Xin" userId="28e0358839cdb750" providerId="LiveId" clId="{CC7F4EFB-CC07-4A1C-B2B3-A39F5A91D354}" dt="2019-12-12T05:12:50.974" v="223" actId="20577"/>
          <ac:spMkLst>
            <pc:docMk/>
            <pc:sldMk cId="1812697486" sldId="325"/>
            <ac:spMk id="6" creationId="{3D2AC4B3-16AA-4C00-BB2B-B7C4EBE5CED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14A19E-B28E-5B4D-97F7-A90A5E091D2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A288A333-C92C-6744-836D-2B4A58F8B6B9}">
      <dgm:prSet phldrT="[文本]"/>
      <dgm:spPr/>
      <dgm:t>
        <a:bodyPr/>
        <a:lstStyle/>
        <a:p>
          <a:r>
            <a:rPr lang="en-US" altLang="zh-CN" dirty="0"/>
            <a:t>Alice</a:t>
          </a:r>
          <a:endParaRPr lang="zh-CN" altLang="en-US" dirty="0"/>
        </a:p>
      </dgm:t>
    </dgm:pt>
    <dgm:pt modelId="{C648B8DA-ADF3-A542-B342-EFC026ECA522}" type="parTrans" cxnId="{C1898623-E096-2048-8851-D45F4F97D0F1}">
      <dgm:prSet/>
      <dgm:spPr/>
      <dgm:t>
        <a:bodyPr/>
        <a:lstStyle/>
        <a:p>
          <a:endParaRPr lang="zh-CN" altLang="en-US"/>
        </a:p>
      </dgm:t>
    </dgm:pt>
    <dgm:pt modelId="{284B8E98-D53E-DE4E-B85C-FCE37AC60620}" type="sibTrans" cxnId="{C1898623-E096-2048-8851-D45F4F97D0F1}">
      <dgm:prSet/>
      <dgm:spPr/>
      <dgm:t>
        <a:bodyPr/>
        <a:lstStyle/>
        <a:p>
          <a:endParaRPr lang="zh-CN" altLang="en-US"/>
        </a:p>
      </dgm:t>
    </dgm:pt>
    <dgm:pt modelId="{C1A25339-7EC4-2B4D-AA37-1AF0C77FFDA5}">
      <dgm:prSet phldrT="[文本]"/>
      <dgm:spPr/>
      <dgm:t>
        <a:bodyPr/>
        <a:lstStyle/>
        <a:p>
          <a:r>
            <a:rPr lang="en-US" altLang="zh-CN" dirty="0"/>
            <a:t>Bob</a:t>
          </a:r>
          <a:endParaRPr lang="zh-CN" altLang="en-US" dirty="0"/>
        </a:p>
      </dgm:t>
    </dgm:pt>
    <dgm:pt modelId="{DE34DB05-5ED2-DD48-941D-E4F03E4D0CDA}" type="parTrans" cxnId="{F5E8C5C6-60D9-8445-923A-BF61B170C458}">
      <dgm:prSet/>
      <dgm:spPr/>
      <dgm:t>
        <a:bodyPr/>
        <a:lstStyle/>
        <a:p>
          <a:endParaRPr lang="zh-CN" altLang="en-US"/>
        </a:p>
      </dgm:t>
    </dgm:pt>
    <dgm:pt modelId="{20C3E690-AF5C-A64C-9E67-A65783EF8CCA}" type="sibTrans" cxnId="{F5E8C5C6-60D9-8445-923A-BF61B170C458}">
      <dgm:prSet/>
      <dgm:spPr/>
      <dgm:t>
        <a:bodyPr/>
        <a:lstStyle/>
        <a:p>
          <a:endParaRPr lang="zh-CN" altLang="en-US"/>
        </a:p>
      </dgm:t>
    </dgm:pt>
    <dgm:pt modelId="{3E4CCF5C-04BB-EA4F-8135-C4B93375B129}">
      <dgm:prSet phldrT="[文本]"/>
      <dgm:spPr/>
      <dgm:t>
        <a:bodyPr/>
        <a:lstStyle/>
        <a:p>
          <a:r>
            <a:rPr lang="en-US" altLang="zh-CN" dirty="0"/>
            <a:t>Can</a:t>
          </a:r>
          <a:endParaRPr lang="zh-CN" altLang="en-US" dirty="0"/>
        </a:p>
      </dgm:t>
    </dgm:pt>
    <dgm:pt modelId="{0D02BD15-20C9-7B4B-B69B-DFD3469BE917}" type="parTrans" cxnId="{E5F36238-0D97-DC46-B7E0-63C0F82E413E}">
      <dgm:prSet/>
      <dgm:spPr/>
      <dgm:t>
        <a:bodyPr/>
        <a:lstStyle/>
        <a:p>
          <a:endParaRPr lang="zh-CN" altLang="en-US"/>
        </a:p>
      </dgm:t>
    </dgm:pt>
    <dgm:pt modelId="{C808AA09-B96F-F248-84AC-10549F6232C0}" type="sibTrans" cxnId="{E5F36238-0D97-DC46-B7E0-63C0F82E413E}">
      <dgm:prSet/>
      <dgm:spPr/>
      <dgm:t>
        <a:bodyPr/>
        <a:lstStyle/>
        <a:p>
          <a:endParaRPr lang="zh-CN" altLang="en-US"/>
        </a:p>
      </dgm:t>
    </dgm:pt>
    <dgm:pt modelId="{64779E20-0A64-F24B-AFE1-1B40F19A7520}" type="pres">
      <dgm:prSet presAssocID="{2B14A19E-B28E-5B4D-97F7-A90A5E091D29}" presName="Name0" presStyleCnt="0">
        <dgm:presLayoutVars>
          <dgm:dir/>
          <dgm:resizeHandles val="exact"/>
        </dgm:presLayoutVars>
      </dgm:prSet>
      <dgm:spPr/>
    </dgm:pt>
    <dgm:pt modelId="{277328D7-A86F-DA41-91CD-E360A2F8027C}" type="pres">
      <dgm:prSet presAssocID="{A288A333-C92C-6744-836D-2B4A58F8B6B9}" presName="node" presStyleLbl="node1" presStyleIdx="0" presStyleCnt="3">
        <dgm:presLayoutVars>
          <dgm:bulletEnabled val="1"/>
        </dgm:presLayoutVars>
      </dgm:prSet>
      <dgm:spPr/>
    </dgm:pt>
    <dgm:pt modelId="{C7E3225C-F071-2349-9881-8D925ADAB051}" type="pres">
      <dgm:prSet presAssocID="{284B8E98-D53E-DE4E-B85C-FCE37AC60620}" presName="sibTrans" presStyleLbl="sibTrans2D1" presStyleIdx="0" presStyleCnt="2"/>
      <dgm:spPr/>
    </dgm:pt>
    <dgm:pt modelId="{E2A010CB-7A1C-FC48-BCAB-B305C5039140}" type="pres">
      <dgm:prSet presAssocID="{284B8E98-D53E-DE4E-B85C-FCE37AC60620}" presName="connectorText" presStyleLbl="sibTrans2D1" presStyleIdx="0" presStyleCnt="2"/>
      <dgm:spPr/>
    </dgm:pt>
    <dgm:pt modelId="{E8AA6D83-56A6-804F-B359-34AE66E4ED02}" type="pres">
      <dgm:prSet presAssocID="{C1A25339-7EC4-2B4D-AA37-1AF0C77FFDA5}" presName="node" presStyleLbl="node1" presStyleIdx="1" presStyleCnt="3">
        <dgm:presLayoutVars>
          <dgm:bulletEnabled val="1"/>
        </dgm:presLayoutVars>
      </dgm:prSet>
      <dgm:spPr/>
    </dgm:pt>
    <dgm:pt modelId="{8D48F5C0-4320-6C40-BE00-9F79C4AD31B8}" type="pres">
      <dgm:prSet presAssocID="{20C3E690-AF5C-A64C-9E67-A65783EF8CCA}" presName="sibTrans" presStyleLbl="sibTrans2D1" presStyleIdx="1" presStyleCnt="2"/>
      <dgm:spPr/>
    </dgm:pt>
    <dgm:pt modelId="{2137C095-8026-404E-88F5-C6DCF8F9B175}" type="pres">
      <dgm:prSet presAssocID="{20C3E690-AF5C-A64C-9E67-A65783EF8CCA}" presName="connectorText" presStyleLbl="sibTrans2D1" presStyleIdx="1" presStyleCnt="2"/>
      <dgm:spPr/>
    </dgm:pt>
    <dgm:pt modelId="{723314BD-215A-4642-A627-23569CFFF53B}" type="pres">
      <dgm:prSet presAssocID="{3E4CCF5C-04BB-EA4F-8135-C4B93375B129}" presName="node" presStyleLbl="node1" presStyleIdx="2" presStyleCnt="3">
        <dgm:presLayoutVars>
          <dgm:bulletEnabled val="1"/>
        </dgm:presLayoutVars>
      </dgm:prSet>
      <dgm:spPr/>
    </dgm:pt>
  </dgm:ptLst>
  <dgm:cxnLst>
    <dgm:cxn modelId="{C1898623-E096-2048-8851-D45F4F97D0F1}" srcId="{2B14A19E-B28E-5B4D-97F7-A90A5E091D29}" destId="{A288A333-C92C-6744-836D-2B4A58F8B6B9}" srcOrd="0" destOrd="0" parTransId="{C648B8DA-ADF3-A542-B342-EFC026ECA522}" sibTransId="{284B8E98-D53E-DE4E-B85C-FCE37AC60620}"/>
    <dgm:cxn modelId="{2E95EE28-FA8F-174B-A7ED-2751ED108072}" type="presOf" srcId="{3E4CCF5C-04BB-EA4F-8135-C4B93375B129}" destId="{723314BD-215A-4642-A627-23569CFFF53B}" srcOrd="0" destOrd="0" presId="urn:microsoft.com/office/officeart/2005/8/layout/process1"/>
    <dgm:cxn modelId="{E5F36238-0D97-DC46-B7E0-63C0F82E413E}" srcId="{2B14A19E-B28E-5B4D-97F7-A90A5E091D29}" destId="{3E4CCF5C-04BB-EA4F-8135-C4B93375B129}" srcOrd="2" destOrd="0" parTransId="{0D02BD15-20C9-7B4B-B69B-DFD3469BE917}" sibTransId="{C808AA09-B96F-F248-84AC-10549F6232C0}"/>
    <dgm:cxn modelId="{271C738D-DE5E-9E4D-AF39-85448EAFD9C3}" type="presOf" srcId="{284B8E98-D53E-DE4E-B85C-FCE37AC60620}" destId="{E2A010CB-7A1C-FC48-BCAB-B305C5039140}" srcOrd="1" destOrd="0" presId="urn:microsoft.com/office/officeart/2005/8/layout/process1"/>
    <dgm:cxn modelId="{CB66CFC0-8117-1E4B-8F7D-4D0EE2E3FC32}" type="presOf" srcId="{2B14A19E-B28E-5B4D-97F7-A90A5E091D29}" destId="{64779E20-0A64-F24B-AFE1-1B40F19A7520}" srcOrd="0" destOrd="0" presId="urn:microsoft.com/office/officeart/2005/8/layout/process1"/>
    <dgm:cxn modelId="{EF64CFC4-3D97-5E4B-9C18-09B58C7E44E9}" type="presOf" srcId="{20C3E690-AF5C-A64C-9E67-A65783EF8CCA}" destId="{8D48F5C0-4320-6C40-BE00-9F79C4AD31B8}" srcOrd="0" destOrd="0" presId="urn:microsoft.com/office/officeart/2005/8/layout/process1"/>
    <dgm:cxn modelId="{F5E8C5C6-60D9-8445-923A-BF61B170C458}" srcId="{2B14A19E-B28E-5B4D-97F7-A90A5E091D29}" destId="{C1A25339-7EC4-2B4D-AA37-1AF0C77FFDA5}" srcOrd="1" destOrd="0" parTransId="{DE34DB05-5ED2-DD48-941D-E4F03E4D0CDA}" sibTransId="{20C3E690-AF5C-A64C-9E67-A65783EF8CCA}"/>
    <dgm:cxn modelId="{6597D3CB-1FAF-1246-B621-A0372988BBDE}" type="presOf" srcId="{20C3E690-AF5C-A64C-9E67-A65783EF8CCA}" destId="{2137C095-8026-404E-88F5-C6DCF8F9B175}" srcOrd="1" destOrd="0" presId="urn:microsoft.com/office/officeart/2005/8/layout/process1"/>
    <dgm:cxn modelId="{A88918CF-E751-E246-9A8F-D1824553BBBA}" type="presOf" srcId="{284B8E98-D53E-DE4E-B85C-FCE37AC60620}" destId="{C7E3225C-F071-2349-9881-8D925ADAB051}" srcOrd="0" destOrd="0" presId="urn:microsoft.com/office/officeart/2005/8/layout/process1"/>
    <dgm:cxn modelId="{900E20E4-A5AA-2949-994D-52E0D1105D33}" type="presOf" srcId="{A288A333-C92C-6744-836D-2B4A58F8B6B9}" destId="{277328D7-A86F-DA41-91CD-E360A2F8027C}" srcOrd="0" destOrd="0" presId="urn:microsoft.com/office/officeart/2005/8/layout/process1"/>
    <dgm:cxn modelId="{39DA8DF6-5E0C-FD4D-9C76-06E0FEC4C89C}" type="presOf" srcId="{C1A25339-7EC4-2B4D-AA37-1AF0C77FFDA5}" destId="{E8AA6D83-56A6-804F-B359-34AE66E4ED02}" srcOrd="0" destOrd="0" presId="urn:microsoft.com/office/officeart/2005/8/layout/process1"/>
    <dgm:cxn modelId="{8FAB466A-59EE-0D48-BE80-4C61B26EB11B}" type="presParOf" srcId="{64779E20-0A64-F24B-AFE1-1B40F19A7520}" destId="{277328D7-A86F-DA41-91CD-E360A2F8027C}" srcOrd="0" destOrd="0" presId="urn:microsoft.com/office/officeart/2005/8/layout/process1"/>
    <dgm:cxn modelId="{78B8DFC4-C025-A940-B1A1-9737EC3105B2}" type="presParOf" srcId="{64779E20-0A64-F24B-AFE1-1B40F19A7520}" destId="{C7E3225C-F071-2349-9881-8D925ADAB051}" srcOrd="1" destOrd="0" presId="urn:microsoft.com/office/officeart/2005/8/layout/process1"/>
    <dgm:cxn modelId="{C63593B4-4D18-904E-83C7-99235327BB30}" type="presParOf" srcId="{C7E3225C-F071-2349-9881-8D925ADAB051}" destId="{E2A010CB-7A1C-FC48-BCAB-B305C5039140}" srcOrd="0" destOrd="0" presId="urn:microsoft.com/office/officeart/2005/8/layout/process1"/>
    <dgm:cxn modelId="{E63EE88E-0B8B-924F-B054-D1F8F5756DE0}" type="presParOf" srcId="{64779E20-0A64-F24B-AFE1-1B40F19A7520}" destId="{E8AA6D83-56A6-804F-B359-34AE66E4ED02}" srcOrd="2" destOrd="0" presId="urn:microsoft.com/office/officeart/2005/8/layout/process1"/>
    <dgm:cxn modelId="{7EBB79B7-7743-8D4E-B0F6-61EF94D5DE62}" type="presParOf" srcId="{64779E20-0A64-F24B-AFE1-1B40F19A7520}" destId="{8D48F5C0-4320-6C40-BE00-9F79C4AD31B8}" srcOrd="3" destOrd="0" presId="urn:microsoft.com/office/officeart/2005/8/layout/process1"/>
    <dgm:cxn modelId="{22ABA720-DA22-EB4D-98DF-4C8DE881C5CE}" type="presParOf" srcId="{8D48F5C0-4320-6C40-BE00-9F79C4AD31B8}" destId="{2137C095-8026-404E-88F5-C6DCF8F9B175}" srcOrd="0" destOrd="0" presId="urn:microsoft.com/office/officeart/2005/8/layout/process1"/>
    <dgm:cxn modelId="{7B48648D-93FC-5E4F-9A73-AA348605D1B4}" type="presParOf" srcId="{64779E20-0A64-F24B-AFE1-1B40F19A7520}" destId="{723314BD-215A-4642-A627-23569CFFF5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328D7-A86F-DA41-91CD-E360A2F8027C}">
      <dsp:nvSpPr>
        <dsp:cNvPr id="0" name=""/>
        <dsp:cNvSpPr/>
      </dsp:nvSpPr>
      <dsp:spPr>
        <a:xfrm>
          <a:off x="2995" y="1071453"/>
          <a:ext cx="895276" cy="53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Alice</a:t>
          </a:r>
          <a:endParaRPr lang="zh-CN" altLang="en-US" sz="2400" kern="1200" dirty="0"/>
        </a:p>
      </dsp:txBody>
      <dsp:txXfrm>
        <a:off x="18728" y="1087186"/>
        <a:ext cx="863810" cy="505699"/>
      </dsp:txXfrm>
    </dsp:sp>
    <dsp:sp modelId="{C7E3225C-F071-2349-9881-8D925ADAB051}">
      <dsp:nvSpPr>
        <dsp:cNvPr id="0" name=""/>
        <dsp:cNvSpPr/>
      </dsp:nvSpPr>
      <dsp:spPr>
        <a:xfrm>
          <a:off x="987799" y="1229021"/>
          <a:ext cx="189798" cy="2220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987799" y="1273427"/>
        <a:ext cx="132859" cy="133216"/>
      </dsp:txXfrm>
    </dsp:sp>
    <dsp:sp modelId="{E8AA6D83-56A6-804F-B359-34AE66E4ED02}">
      <dsp:nvSpPr>
        <dsp:cNvPr id="0" name=""/>
        <dsp:cNvSpPr/>
      </dsp:nvSpPr>
      <dsp:spPr>
        <a:xfrm>
          <a:off x="1256381" y="1071453"/>
          <a:ext cx="895276" cy="53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Bob</a:t>
          </a:r>
          <a:endParaRPr lang="zh-CN" altLang="en-US" sz="2400" kern="1200" dirty="0"/>
        </a:p>
      </dsp:txBody>
      <dsp:txXfrm>
        <a:off x="1272114" y="1087186"/>
        <a:ext cx="863810" cy="505699"/>
      </dsp:txXfrm>
    </dsp:sp>
    <dsp:sp modelId="{8D48F5C0-4320-6C40-BE00-9F79C4AD31B8}">
      <dsp:nvSpPr>
        <dsp:cNvPr id="0" name=""/>
        <dsp:cNvSpPr/>
      </dsp:nvSpPr>
      <dsp:spPr>
        <a:xfrm>
          <a:off x="2241185" y="1229021"/>
          <a:ext cx="189798" cy="2220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2241185" y="1273427"/>
        <a:ext cx="132859" cy="133216"/>
      </dsp:txXfrm>
    </dsp:sp>
    <dsp:sp modelId="{723314BD-215A-4642-A627-23569CFFF53B}">
      <dsp:nvSpPr>
        <dsp:cNvPr id="0" name=""/>
        <dsp:cNvSpPr/>
      </dsp:nvSpPr>
      <dsp:spPr>
        <a:xfrm>
          <a:off x="2509768" y="1071453"/>
          <a:ext cx="895276" cy="53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Can</a:t>
          </a:r>
          <a:endParaRPr lang="zh-CN" altLang="en-US" sz="2400" kern="1200" dirty="0"/>
        </a:p>
      </dsp:txBody>
      <dsp:txXfrm>
        <a:off x="2525501" y="1087186"/>
        <a:ext cx="863810" cy="505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D8011E0-3210-49B5-AC83-604A3690CF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48279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Pasca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7%88%B1%E5%9B%A0%E6%96%AF%E5%9D%A6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B514C43-9671-44FC-81DF-841D9CFC54C4}" type="slidenum">
              <a:rPr lang="en-US" altLang="zh-CN" sz="1200" b="0" smtClean="0">
                <a:solidFill>
                  <a:schemeClr val="tx1"/>
                </a:solidFill>
              </a:rPr>
              <a:pPr/>
              <a:t>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3ADE4DF-0316-4B1B-B12E-4149FD599BE1}" type="slidenum">
              <a:rPr lang="en-US" altLang="zh-CN" sz="1200" b="0" smtClean="0">
                <a:solidFill>
                  <a:schemeClr val="tx1"/>
                </a:solidFill>
              </a:rPr>
              <a:pPr/>
              <a:t>43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凭借一句话获得</a:t>
            </a:r>
            <a:r>
              <a:rPr kumimoji="1" lang="en-US" altLang="zh-CN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1984</a:t>
            </a:r>
            <a:r>
              <a:rPr kumimoji="1" lang="zh-CN" altLang="en-US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图灵奖的</a:t>
            </a:r>
            <a:r>
              <a:rPr kumimoji="1" lang="en-US" altLang="zh-CN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Pascal</a:t>
            </a:r>
            <a:r>
              <a:rPr kumimoji="1" lang="zh-CN" altLang="en-US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之父</a:t>
            </a:r>
            <a:r>
              <a:rPr kumimoji="1" lang="en-US" altLang="zh-CN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——Nicklaus Wirth</a:t>
            </a:r>
            <a:r>
              <a:rPr kumimoji="1" lang="zh-CN" altLang="en-US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，让他获得图灵奖的这句话就是他提出的著名公式：“算法</a:t>
            </a:r>
            <a:r>
              <a:rPr kumimoji="1" lang="en-US" altLang="zh-CN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+</a:t>
            </a:r>
            <a:r>
              <a:rPr kumimoji="1" lang="zh-CN" altLang="en-US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数据结构</a:t>
            </a:r>
            <a:r>
              <a:rPr kumimoji="1" lang="en-US" altLang="zh-CN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=</a:t>
            </a:r>
            <a:r>
              <a:rPr kumimoji="1" lang="zh-CN" altLang="en-US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程序”。</a:t>
            </a:r>
          </a:p>
          <a:p>
            <a:r>
              <a:rPr kumimoji="1" lang="zh-CN" altLang="en-US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这个公式对计算机科学的影响程度足以类似物理学中</a:t>
            </a:r>
            <a:r>
              <a:rPr kumimoji="1" lang="zh-CN" altLang="en-US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爱因斯坦的“</a:t>
            </a:r>
            <a:r>
              <a:rPr kumimoji="1" lang="en-US" altLang="zh-CN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E=MC^2”——</a:t>
            </a:r>
            <a:r>
              <a:rPr kumimoji="1" lang="zh-CN" altLang="en-US" sz="1200" kern="1200" dirty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一个公式展示出了程序的本质。</a:t>
            </a:r>
          </a:p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0D7B73-A55E-406C-9FE3-972A5266F711}" type="slidenum">
              <a:rPr lang="en-US" altLang="zh-CN" sz="1200" b="0" smtClean="0">
                <a:solidFill>
                  <a:schemeClr val="tx1"/>
                </a:solidFill>
              </a:rPr>
              <a:pPr/>
              <a:t>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0D7B73-A55E-406C-9FE3-972A5266F711}" type="slidenum">
              <a:rPr lang="en-US" altLang="zh-CN" sz="1200" b="0" smtClean="0">
                <a:solidFill>
                  <a:schemeClr val="tx1"/>
                </a:solidFill>
              </a:rPr>
              <a:pPr/>
              <a:t>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62B2EF0-15E3-45D8-90CE-0DE4A06DE4CA}" type="slidenum">
              <a:rPr lang="en-US" altLang="zh-CN" sz="1200" b="0" smtClean="0">
                <a:solidFill>
                  <a:schemeClr val="tx1"/>
                </a:solidFill>
              </a:rPr>
              <a:pPr/>
              <a:t>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62B2EF0-15E3-45D8-90CE-0DE4A06DE4CA}" type="slidenum">
              <a:rPr lang="en-US" altLang="zh-CN" sz="1200" b="0" smtClean="0">
                <a:solidFill>
                  <a:schemeClr val="tx1"/>
                </a:solidFill>
              </a:rPr>
              <a:pPr/>
              <a:t>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0114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小世界网络中的六度分割理论</a:t>
            </a:r>
          </a:p>
        </p:txBody>
      </p:sp>
      <p:sp>
        <p:nvSpPr>
          <p:cNvPr id="9011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155FD036-55BD-C948-81B0-7296DA018460}" type="slidenum">
              <a:rPr lang="zh-CN" altLang="en-US" sz="1200" b="0">
                <a:latin typeface="Arial" charset="0"/>
              </a:rPr>
              <a:pPr/>
              <a:t>27</a:t>
            </a:fld>
            <a:endParaRPr lang="en-US" altLang="zh-CN" sz="1200" b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7E2140-7CAC-441E-890D-97AA22B3003E}" type="slidenum">
              <a:rPr lang="en-US" altLang="zh-CN" sz="1200" b="0" smtClean="0">
                <a:solidFill>
                  <a:schemeClr val="tx1"/>
                </a:solidFill>
              </a:rPr>
              <a:pPr/>
              <a:t>32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96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98FA501-D510-4EEF-A7FC-09725BE4A64C}" type="slidenum">
              <a:rPr lang="en-US" altLang="zh-CN" sz="1200" b="0" smtClean="0">
                <a:solidFill>
                  <a:schemeClr val="tx1"/>
                </a:solidFill>
              </a:rPr>
              <a:pPr/>
              <a:t>33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2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D791AA5-E686-46D5-95F4-F8BB1EC95423}" type="slidenum">
              <a:rPr lang="en-US" altLang="zh-CN" sz="1200" b="0" smtClean="0">
                <a:solidFill>
                  <a:schemeClr val="tx1"/>
                </a:solidFill>
              </a:rPr>
              <a:pPr/>
              <a:t>34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54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84213" y="2128838"/>
            <a:ext cx="7769225" cy="1471612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1371600" y="3886200"/>
            <a:ext cx="6400800" cy="1981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endParaRPr lang="zh-CN" altLang="en-US" sz="1600"/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0" y="6286500"/>
            <a:ext cx="9144000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17" descr="dut_logo_new"/>
          <p:cNvPicPr>
            <a:picLocks noChangeAspect="1" noChangeArrowheads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337300"/>
            <a:ext cx="5334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101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06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6200"/>
            <a:ext cx="2190750" cy="60960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419850" cy="60960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34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685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10200" y="1066800"/>
            <a:ext cx="3581400" cy="24765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10200" y="3695700"/>
            <a:ext cx="3581400" cy="24765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184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685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11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楷体" pitchFamily="49" charset="-122"/>
                <a:cs typeface="Times New Roman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19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43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0"/>
            <a:ext cx="3581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19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86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210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019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40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284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/>
              <a:t>qwertyu</a:t>
            </a:r>
            <a:endParaRPr lang="zh-CN" alt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pic>
        <p:nvPicPr>
          <p:cNvPr id="1029" name="Picture 17" descr="dut_logo_new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163" y="0"/>
            <a:ext cx="8588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 b="1">
          <a:solidFill>
            <a:srgbClr val="003366"/>
          </a:solidFill>
          <a:latin typeface="Times New Roman" pitchFamily="18" charset="0"/>
          <a:ea typeface="宋体" charset="0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b="1">
          <a:solidFill>
            <a:srgbClr val="003366"/>
          </a:solidFill>
          <a:latin typeface="Times New Roman" pitchFamily="18" charset="0"/>
          <a:ea typeface="Times New Roman" charset="0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Ø"/>
        <a:defRPr b="1">
          <a:solidFill>
            <a:srgbClr val="003366"/>
          </a:solidFill>
          <a:latin typeface="Times New Roman" pitchFamily="18" charset="0"/>
          <a:ea typeface="Times New Roman" charset="0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楷体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楷体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cn.com.cn/uploads/200905/1242833993rqwFSBaj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800" b="0">
                <a:latin typeface="Arial" panose="020B0604020202020204" pitchFamily="34" charset="0"/>
                <a:ea typeface="楷体_GB2312" charset="-122"/>
              </a:rPr>
              <a:t>Chap 6: Structrues</a:t>
            </a:r>
            <a:endParaRPr lang="zh-CN" altLang="en-US" sz="4800" b="0">
              <a:latin typeface="Arial" panose="020B0604020202020204" pitchFamily="34" charset="0"/>
              <a:ea typeface="楷体_GB2312" charset="-122"/>
            </a:endParaRP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4419600"/>
            <a:ext cx="7391400" cy="1447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4400" b="0">
                <a:latin typeface="Arial" panose="020B0604020202020204" pitchFamily="34" charset="0"/>
                <a:ea typeface="楷体_GB2312" charset="-122"/>
              </a:rPr>
              <a:t> </a:t>
            </a:r>
            <a:endParaRPr lang="zh-CN" altLang="en-US" sz="2800"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Using typdef</a:t>
            </a:r>
            <a:endParaRPr kumimoji="1" lang="zh-CN" altLang="en-US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Using </a:t>
            </a:r>
            <a:r>
              <a:rPr kumimoji="1" lang="en-US" altLang="zh-CN" dirty="0" err="1">
                <a:ea typeface="宋体" panose="02010600030101010101" pitchFamily="2" charset="-122"/>
              </a:rPr>
              <a:t>typedef</a:t>
            </a:r>
            <a:r>
              <a:rPr kumimoji="1" lang="en-US" altLang="zh-CN" dirty="0">
                <a:ea typeface="宋体" panose="02010600030101010101" pitchFamily="2" charset="-122"/>
              </a:rPr>
              <a:t> to declare a type name which can be used as any other fundamental and derived types. 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Using the declared type name to define variables without the keyword </a:t>
            </a:r>
            <a:r>
              <a:rPr kumimoji="1" lang="en-US" altLang="zh-CN" i="1" dirty="0" err="1">
                <a:ea typeface="宋体" panose="02010600030101010101" pitchFamily="2" charset="-122"/>
              </a:rPr>
              <a:t>struct</a:t>
            </a:r>
            <a:endParaRPr kumimoji="1" lang="zh-CN" altLang="en-US" i="1" dirty="0">
              <a:ea typeface="宋体" panose="02010600030101010101" pitchFamily="2" charset="-122"/>
            </a:endParaRPr>
          </a:p>
        </p:txBody>
      </p:sp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1905000" y="2032000"/>
            <a:ext cx="4572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		</a:t>
            </a:r>
            <a:r>
              <a:rPr lang="en-US" altLang="zh-CN" dirty="0" err="1"/>
              <a:t>typedef</a:t>
            </a:r>
            <a:r>
              <a:rPr lang="en-US" altLang="zh-CN" dirty="0"/>
              <a:t> </a:t>
            </a:r>
            <a:r>
              <a:rPr lang="en-US" altLang="zh-CN" i="1" dirty="0" err="1"/>
              <a:t>struct</a:t>
            </a:r>
            <a:r>
              <a:rPr lang="en-US" altLang="zh-CN" dirty="0"/>
              <a:t>{</a:t>
            </a:r>
          </a:p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			type member1;</a:t>
            </a:r>
          </a:p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			type member2;</a:t>
            </a:r>
          </a:p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			…</a:t>
            </a:r>
          </a:p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		} </a:t>
            </a:r>
            <a:r>
              <a:rPr lang="en-US" altLang="zh-CN" dirty="0" err="1"/>
              <a:t>type_name</a:t>
            </a:r>
            <a:r>
              <a:rPr lang="en-US" altLang="zh-CN" dirty="0"/>
              <a:t>;</a:t>
            </a:r>
          </a:p>
        </p:txBody>
      </p:sp>
      <p:sp>
        <p:nvSpPr>
          <p:cNvPr id="14341" name="矩形 4"/>
          <p:cNvSpPr>
            <a:spLocks noChangeArrowheads="1"/>
          </p:cNvSpPr>
          <p:nvPr/>
        </p:nvSpPr>
        <p:spPr bwMode="auto">
          <a:xfrm>
            <a:off x="1981200" y="5257800"/>
            <a:ext cx="6202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71500" indent="-5715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/>
              <a:t>type_name variable1, variable2,…, variablen;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Structure initialization</a:t>
            </a:r>
            <a:endParaRPr kumimoji="1" lang="zh-CN" altLang="en-US" dirty="0"/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Initialize structure variables on definition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5364" name="矩形 3"/>
          <p:cNvSpPr>
            <a:spLocks noChangeArrowheads="1"/>
          </p:cNvSpPr>
          <p:nvPr/>
        </p:nvSpPr>
        <p:spPr bwMode="auto">
          <a:xfrm>
            <a:off x="1371600" y="1604987"/>
            <a:ext cx="4572000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000CC"/>
              </a:buClr>
              <a:buFontTx/>
              <a:buNone/>
            </a:pPr>
            <a:r>
              <a:rPr lang="en-US" altLang="zh-CN" dirty="0" err="1"/>
              <a:t>struct</a:t>
            </a:r>
            <a:r>
              <a:rPr lang="en-US" altLang="zh-CN" dirty="0"/>
              <a:t> student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FontTx/>
              <a:buNone/>
            </a:pPr>
            <a:r>
              <a:rPr lang="en-US" altLang="zh-CN" dirty="0"/>
              <a:t>{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FontTx/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iNum</a:t>
            </a:r>
            <a:r>
              <a:rPr lang="en-US" altLang="zh-CN" dirty="0"/>
              <a:t>;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FontTx/>
              <a:buNone/>
            </a:pPr>
            <a:r>
              <a:rPr lang="en-US" altLang="zh-CN" dirty="0"/>
              <a:t>  char </a:t>
            </a:r>
            <a:r>
              <a:rPr lang="en-US" altLang="zh-CN" dirty="0" err="1"/>
              <a:t>cArrName</a:t>
            </a:r>
            <a:r>
              <a:rPr lang="en-US" altLang="zh-CN" dirty="0"/>
              <a:t>[20];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FontTx/>
              <a:buNone/>
            </a:pPr>
            <a:r>
              <a:rPr lang="en-US" altLang="zh-CN" dirty="0"/>
              <a:t>  char </a:t>
            </a:r>
            <a:r>
              <a:rPr lang="en-US" altLang="zh-CN" dirty="0" err="1"/>
              <a:t>cSex</a:t>
            </a:r>
            <a:r>
              <a:rPr lang="en-US" altLang="zh-CN" dirty="0"/>
              <a:t>;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FontTx/>
              <a:buNone/>
            </a:pPr>
            <a:r>
              <a:rPr lang="en-US" altLang="zh-CN" dirty="0"/>
              <a:t>  float </a:t>
            </a:r>
            <a:r>
              <a:rPr lang="en-US" altLang="zh-CN" dirty="0" err="1"/>
              <a:t>fScore</a:t>
            </a:r>
            <a:r>
              <a:rPr lang="en-US" altLang="zh-CN" dirty="0"/>
              <a:t>;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FontTx/>
              <a:buNone/>
            </a:pPr>
            <a:r>
              <a:rPr lang="en-US" altLang="zh-CN" dirty="0"/>
              <a:t>}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strStu0</a:t>
            </a:r>
            <a:r>
              <a:rPr lang="en-US" altLang="zh-CN" dirty="0">
                <a:solidFill>
                  <a:srgbClr val="0000FF"/>
                </a:solidFill>
              </a:rPr>
              <a:t>;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5365" name="矩形 4"/>
          <p:cNvSpPr>
            <a:spLocks noChangeArrowheads="1"/>
          </p:cNvSpPr>
          <p:nvPr/>
        </p:nvSpPr>
        <p:spPr bwMode="auto">
          <a:xfrm>
            <a:off x="609600" y="4479205"/>
            <a:ext cx="7626350" cy="4619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struct</a:t>
            </a:r>
            <a:r>
              <a:rPr lang="en-US" altLang="zh-CN" dirty="0">
                <a:latin typeface="Arial" panose="020B0604020202020204" pitchFamily="34" charset="0"/>
              </a:rPr>
              <a:t> student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strStu1</a:t>
            </a:r>
            <a:r>
              <a:rPr lang="en-US" altLang="zh-CN" dirty="0">
                <a:latin typeface="Arial" panose="020B0604020202020204" pitchFamily="34" charset="0"/>
              </a:rPr>
              <a:t>={102,"Zhang Ping",'M',78.5};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Copy and compare structures</a:t>
            </a:r>
            <a:endParaRPr kumimoji="1" lang="zh-CN" altLang="en-US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Two variables of the same structure type can be copied the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same way as ordinary variables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  The values in the memory of strStu1 are copied bytes by bytes to those of strStu2;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Arithmetic and logical </a:t>
            </a:r>
            <a:r>
              <a:rPr lang="en-US" altLang="zh-CN" dirty="0">
                <a:ea typeface="宋体" panose="02010600030101010101" pitchFamily="2" charset="-122"/>
              </a:rPr>
              <a:t>operators are </a:t>
            </a:r>
            <a:r>
              <a:rPr lang="en-US" altLang="zh-CN" i="1" dirty="0">
                <a:solidFill>
                  <a:srgbClr val="FF0000"/>
                </a:solidFill>
                <a:ea typeface="宋体" panose="02010600030101010101" pitchFamily="2" charset="-122"/>
              </a:rPr>
              <a:t>not</a:t>
            </a:r>
            <a:r>
              <a:rPr lang="en-US" altLang="zh-CN" dirty="0">
                <a:ea typeface="宋体" panose="02010600030101010101" pitchFamily="2" charset="-122"/>
              </a:rPr>
              <a:t> permitted.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8" name="矩形 3"/>
          <p:cNvSpPr>
            <a:spLocks noChangeArrowheads="1"/>
          </p:cNvSpPr>
          <p:nvPr/>
        </p:nvSpPr>
        <p:spPr bwMode="auto">
          <a:xfrm>
            <a:off x="381000" y="1905000"/>
            <a:ext cx="8772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struct student strStu2, strStu1={102,"Zhang ping",'M',78.5};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441325" y="2357438"/>
            <a:ext cx="2759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strStu2 = strStu1;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90" name="矩形 5"/>
          <p:cNvSpPr>
            <a:spLocks noChangeArrowheads="1"/>
          </p:cNvSpPr>
          <p:nvPr/>
        </p:nvSpPr>
        <p:spPr bwMode="auto">
          <a:xfrm>
            <a:off x="1676400" y="4495800"/>
            <a:ext cx="457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strStu2+strStu1;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strStu2&lt;strStu1;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strStu1 == strStu2;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scanf</a:t>
            </a:r>
            <a:r>
              <a:rPr lang="en-US" altLang="zh-CN" dirty="0">
                <a:latin typeface="Arial" panose="020B0604020202020204" pitchFamily="34" charset="0"/>
              </a:rPr>
              <a:t>(" ? ",&amp;</a:t>
            </a:r>
            <a:r>
              <a:rPr lang="en-US" altLang="zh-CN" dirty="0" err="1">
                <a:latin typeface="Arial" panose="020B0604020202020204" pitchFamily="34" charset="0"/>
              </a:rPr>
              <a:t>strStu</a:t>
            </a:r>
            <a:r>
              <a:rPr lang="en-US" altLang="zh-CN" dirty="0">
                <a:latin typeface="Arial" panose="020B0604020202020204" pitchFamily="34" charset="0"/>
              </a:rPr>
              <a:t>);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to a structure</a:t>
            </a:r>
            <a:endParaRPr kumimoji="1" lang="zh-CN" altLang="en-US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We may declare a pointer to a structure variable.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We may obtain the address of the first byte of a structure variable and assign the address to a pointer.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The pointer works </a:t>
            </a:r>
            <a:r>
              <a:rPr kumimoji="1"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the same </a:t>
            </a:r>
            <a:r>
              <a:rPr kumimoji="1" lang="en-US" altLang="zh-CN" dirty="0">
                <a:ea typeface="宋体" panose="02010600030101010101" pitchFamily="2" charset="-122"/>
              </a:rPr>
              <a:t>as any other pointers that point to variables of fundamental and derived types. 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7412" name="矩形 3"/>
          <p:cNvSpPr>
            <a:spLocks noChangeArrowheads="1"/>
          </p:cNvSpPr>
          <p:nvPr/>
        </p:nvSpPr>
        <p:spPr bwMode="auto">
          <a:xfrm>
            <a:off x="1752600" y="1600200"/>
            <a:ext cx="4792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struct student *ptrStu2 = NULL;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413" name="矩形 4"/>
          <p:cNvSpPr>
            <a:spLocks noChangeArrowheads="1"/>
          </p:cNvSpPr>
          <p:nvPr/>
        </p:nvSpPr>
        <p:spPr bwMode="auto">
          <a:xfrm>
            <a:off x="1752600" y="3200400"/>
            <a:ext cx="5254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struct student *ptrStu2 = &amp;strStu1;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414" name="矩形 5"/>
          <p:cNvSpPr>
            <a:spLocks noChangeArrowheads="1"/>
          </p:cNvSpPr>
          <p:nvPr/>
        </p:nvSpPr>
        <p:spPr bwMode="auto">
          <a:xfrm>
            <a:off x="1115616" y="5199286"/>
            <a:ext cx="7419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*ptrStu2 // Indirectly access the structure variable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6" name="矩形 7"/>
          <p:cNvSpPr>
            <a:spLocks noChangeArrowheads="1"/>
          </p:cNvSpPr>
          <p:nvPr/>
        </p:nvSpPr>
        <p:spPr bwMode="auto">
          <a:xfrm>
            <a:off x="1143000" y="5710238"/>
            <a:ext cx="6042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ptrStu2 == ptrStu1; //ptrStu1 = &amp;strStu1;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Access structure members</a:t>
            </a:r>
            <a:endParaRPr kumimoji="1" lang="zh-CN" altLang="en-US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Using ‘.’ operator </a:t>
            </a:r>
            <a:r>
              <a:rPr kumimoji="1" lang="en-US" altLang="zh-CN" dirty="0">
                <a:ea typeface="宋体" panose="02010600030101010101" pitchFamily="2" charset="-122"/>
              </a:rPr>
              <a:t>to structure variables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strStu1.iNum			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kumimoji="1" lang="en-US" altLang="zh-CN" dirty="0">
                <a:ea typeface="宋体" panose="02010600030101010101" pitchFamily="2" charset="-122"/>
              </a:rPr>
              <a:t>*ptrStu1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kumimoji="1" lang="en-US" altLang="zh-CN" dirty="0">
                <a:ea typeface="宋体" panose="02010600030101010101" pitchFamily="2" charset="-122"/>
              </a:rPr>
              <a:t>.</a:t>
            </a:r>
            <a:r>
              <a:rPr kumimoji="1" lang="en-US" altLang="zh-CN" dirty="0" err="1">
                <a:ea typeface="宋体" panose="02010600030101010101" pitchFamily="2" charset="-122"/>
              </a:rPr>
              <a:t>iNum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strStu1.cArrName 		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kumimoji="1" lang="en-US" altLang="zh-CN" dirty="0">
                <a:ea typeface="宋体" panose="02010600030101010101" pitchFamily="2" charset="-122"/>
              </a:rPr>
              <a:t>*ptrStu1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kumimoji="1" lang="en-US" altLang="zh-CN" dirty="0">
                <a:ea typeface="宋体" panose="02010600030101010101" pitchFamily="2" charset="-122"/>
              </a:rPr>
              <a:t>.</a:t>
            </a:r>
            <a:r>
              <a:rPr kumimoji="1" lang="en-US" altLang="zh-CN" dirty="0" err="1">
                <a:ea typeface="宋体" panose="02010600030101010101" pitchFamily="2" charset="-122"/>
              </a:rPr>
              <a:t>cArrName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strStu1. </a:t>
            </a:r>
            <a:r>
              <a:rPr kumimoji="1" lang="en-US" altLang="zh-CN" dirty="0" err="1">
                <a:ea typeface="宋体" panose="02010600030101010101" pitchFamily="2" charset="-122"/>
              </a:rPr>
              <a:t>cSex</a:t>
            </a:r>
            <a:r>
              <a:rPr kumimoji="1" lang="en-US" altLang="zh-CN" dirty="0">
                <a:ea typeface="宋体" panose="02010600030101010101" pitchFamily="2" charset="-122"/>
              </a:rPr>
              <a:t>;			(*ptrStu1). </a:t>
            </a:r>
            <a:r>
              <a:rPr kumimoji="1" lang="en-US" altLang="zh-CN" dirty="0" err="1">
                <a:ea typeface="宋体" panose="02010600030101010101" pitchFamily="2" charset="-122"/>
              </a:rPr>
              <a:t>cSex</a:t>
            </a:r>
            <a:r>
              <a:rPr kumimoji="1" lang="en-US" altLang="zh-CN" dirty="0">
                <a:ea typeface="宋体" panose="02010600030101010101" pitchFamily="2" charset="-122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strStu1. </a:t>
            </a:r>
            <a:r>
              <a:rPr kumimoji="1" lang="en-US" altLang="zh-CN" dirty="0" err="1">
                <a:ea typeface="宋体" panose="02010600030101010101" pitchFamily="2" charset="-122"/>
              </a:rPr>
              <a:t>flScore</a:t>
            </a:r>
            <a:r>
              <a:rPr kumimoji="1" lang="en-US" altLang="zh-CN" dirty="0">
                <a:ea typeface="宋体" panose="02010600030101010101" pitchFamily="2" charset="-122"/>
              </a:rPr>
              <a:t>		(*ptrStu1). </a:t>
            </a:r>
            <a:r>
              <a:rPr kumimoji="1" lang="en-US" altLang="zh-CN" dirty="0" err="1">
                <a:ea typeface="宋体" panose="02010600030101010101" pitchFamily="2" charset="-122"/>
              </a:rPr>
              <a:t>flScore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Using ‘-&gt;’ operators </a:t>
            </a:r>
            <a:r>
              <a:rPr kumimoji="1" lang="en-US" altLang="zh-CN" dirty="0">
                <a:ea typeface="宋体" panose="02010600030101010101" pitchFamily="2" charset="-122"/>
              </a:rPr>
              <a:t>to a pointer to a structure variable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ptrStu1-&gt;</a:t>
            </a:r>
            <a:r>
              <a:rPr kumimoji="1" lang="en-US" altLang="zh-CN" dirty="0" err="1">
                <a:ea typeface="宋体" panose="02010600030101010101" pitchFamily="2" charset="-122"/>
              </a:rPr>
              <a:t>iNum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ptrStu1-&gt;</a:t>
            </a:r>
            <a:r>
              <a:rPr kumimoji="1" lang="en-US" altLang="zh-CN" dirty="0" err="1">
                <a:ea typeface="宋体" panose="02010600030101010101" pitchFamily="2" charset="-122"/>
              </a:rPr>
              <a:t>cArrName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ptrStu1-&gt;</a:t>
            </a:r>
            <a:r>
              <a:rPr kumimoji="1" lang="en-US" altLang="zh-CN" dirty="0" err="1">
                <a:ea typeface="宋体" panose="02010600030101010101" pitchFamily="2" charset="-122"/>
              </a:rPr>
              <a:t>cSex</a:t>
            </a:r>
            <a:r>
              <a:rPr kumimoji="1" lang="en-US" altLang="zh-CN" dirty="0">
                <a:ea typeface="宋体" panose="02010600030101010101" pitchFamily="2" charset="-122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ptrStu1-&gt; </a:t>
            </a:r>
            <a:r>
              <a:rPr kumimoji="1" lang="en-US" altLang="zh-CN" dirty="0" err="1">
                <a:ea typeface="宋体" panose="02010600030101010101" pitchFamily="2" charset="-122"/>
              </a:rPr>
              <a:t>flScore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These members can be used in any context where variables apply.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57400" y="5791200"/>
            <a:ext cx="4572000" cy="904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eaLnBrk="1" hangingPunct="1">
              <a:spcBef>
                <a:spcPct val="20000"/>
              </a:spcBef>
              <a:buClr>
                <a:srgbClr val="CC0000"/>
              </a:buClr>
              <a:defRPr/>
            </a:pPr>
            <a:r>
              <a:rPr lang="en-US" altLang="zh-CN" sz="2400" kern="0" dirty="0">
                <a:latin typeface="Times New Roman" charset="0"/>
                <a:ea typeface="宋体"/>
                <a:cs typeface="宋体"/>
              </a:rPr>
              <a:t>strStu1.iNumr ++;</a:t>
            </a:r>
          </a:p>
          <a:p>
            <a:pPr marL="571500" indent="-571500" eaLnBrk="1" hangingPunct="1">
              <a:spcBef>
                <a:spcPct val="20000"/>
              </a:spcBef>
              <a:buClr>
                <a:srgbClr val="CC0000"/>
              </a:buClr>
              <a:defRPr/>
            </a:pPr>
            <a:r>
              <a:rPr lang="en-US" altLang="zh-CN" sz="2400" kern="0" dirty="0">
                <a:latin typeface="Times New Roman" charset="0"/>
                <a:ea typeface="宋体"/>
                <a:cs typeface="宋体"/>
              </a:rPr>
              <a:t>++strStu1.iNum;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 of structures</a:t>
            </a:r>
            <a:endParaRPr kumimoji="1" lang="zh-CN" altLang="en-US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We may declare an array of structures, and each element of the array representing a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structure variable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We can access any structure elements by means of those accessing any elements with other types. 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9460" name="矩形 3"/>
          <p:cNvSpPr>
            <a:spLocks noChangeArrowheads="1"/>
          </p:cNvSpPr>
          <p:nvPr/>
        </p:nvSpPr>
        <p:spPr bwMode="auto">
          <a:xfrm>
            <a:off x="1331640" y="2060848"/>
            <a:ext cx="586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struct</a:t>
            </a:r>
            <a:r>
              <a:rPr lang="en-US" altLang="zh-CN" dirty="0">
                <a:latin typeface="Arial" panose="020B0604020202020204" pitchFamily="34" charset="0"/>
              </a:rPr>
              <a:t> student int1_students[30];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55576" y="3645024"/>
            <a:ext cx="78486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int1_students[1]; // Access the first student variable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*(int1_students+1);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int1_students[0] = int1_students[1];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int1_students[0]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r>
              <a:rPr lang="en-US" altLang="zh-CN" dirty="0" err="1">
                <a:latin typeface="Arial" panose="020B0604020202020204" pitchFamily="34" charset="0"/>
              </a:rPr>
              <a:t>iNum</a:t>
            </a:r>
            <a:r>
              <a:rPr lang="en-US" altLang="zh-CN" dirty="0">
                <a:latin typeface="Arial" panose="020B0604020202020204" pitchFamily="34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int1_students[0] == int1_students[1];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052736"/>
            <a:ext cx="9144000" cy="2692400"/>
          </a:xfrm>
        </p:spPr>
        <p:txBody>
          <a:bodyPr/>
          <a:lstStyle/>
          <a:p>
            <a:pPr marL="280988" indent="0" eaLnBrk="1" hangingPunct="1">
              <a:lnSpc>
                <a:spcPct val="90000"/>
              </a:lnSpc>
              <a:buClr>
                <a:schemeClr val="hlink"/>
              </a:buClr>
              <a:buNone/>
              <a:defRPr/>
            </a:pPr>
            <a:r>
              <a:rPr lang="en-US" altLang="zh-CN" sz="2800" dirty="0">
                <a:ea typeface="宋体" panose="02010600030101010101" pitchFamily="2" charset="-122"/>
              </a:rPr>
              <a:t>Design a program to count candidates’ votes</a:t>
            </a:r>
          </a:p>
          <a:p>
            <a:pPr marL="280988" indent="0" eaLnBrk="1" hangingPunct="1">
              <a:lnSpc>
                <a:spcPct val="90000"/>
              </a:lnSpc>
              <a:buClr>
                <a:schemeClr val="hlink"/>
              </a:buClr>
              <a:buNone/>
              <a:defRPr/>
            </a:pPr>
            <a:r>
              <a:rPr lang="en-US" altLang="zh-CN" sz="2800" dirty="0">
                <a:ea typeface="宋体" panose="02010600030101010101" pitchFamily="2" charset="-122"/>
              </a:rPr>
              <a:t>There are N candidates who campaign the chairman.</a:t>
            </a:r>
          </a:p>
          <a:p>
            <a:pPr marL="280988" indent="0" eaLnBrk="1" hangingPunct="1">
              <a:lnSpc>
                <a:spcPct val="90000"/>
              </a:lnSpc>
              <a:buClr>
                <a:schemeClr val="hlink"/>
              </a:buClr>
              <a:buNone/>
              <a:defRPr/>
            </a:pPr>
            <a:r>
              <a:rPr lang="en-US" altLang="zh-CN" sz="2800" dirty="0">
                <a:ea typeface="宋体" panose="02010600030101010101" pitchFamily="2" charset="-122"/>
              </a:rPr>
              <a:t>M individuals participate in voting by entering the names of the candidates.</a:t>
            </a:r>
          </a:p>
          <a:p>
            <a:pPr marL="280988" indent="0" eaLnBrk="1" hangingPunct="1">
              <a:lnSpc>
                <a:spcPct val="90000"/>
              </a:lnSpc>
              <a:buClr>
                <a:schemeClr val="hlink"/>
              </a:buClr>
              <a:buNone/>
              <a:defRPr/>
            </a:pPr>
            <a:r>
              <a:rPr lang="en-US" altLang="zh-CN" sz="2800" dirty="0">
                <a:ea typeface="宋体" panose="02010600030101010101" pitchFamily="2" charset="-122"/>
              </a:rPr>
              <a:t>Input:  the name of candidate </a:t>
            </a:r>
          </a:p>
          <a:p>
            <a:pPr marL="280988" indent="0" eaLnBrk="1" hangingPunct="1">
              <a:lnSpc>
                <a:spcPct val="90000"/>
              </a:lnSpc>
              <a:buClr>
                <a:schemeClr val="hlink"/>
              </a:buClr>
              <a:buNone/>
              <a:defRPr/>
            </a:pPr>
            <a:r>
              <a:rPr lang="en-US" altLang="zh-CN" sz="2800" dirty="0">
                <a:ea typeface="宋体" panose="02010600030101010101" pitchFamily="2" charset="-122"/>
              </a:rPr>
              <a:t>Output : The order of votes and the election results.</a:t>
            </a:r>
          </a:p>
          <a:p>
            <a:pPr marL="280988" indent="0" eaLnBrk="1" hangingPunct="1">
              <a:lnSpc>
                <a:spcPct val="90000"/>
              </a:lnSpc>
              <a:buClr>
                <a:schemeClr val="hlink"/>
              </a:buClr>
              <a:buNone/>
              <a:defRPr/>
            </a:pPr>
            <a:r>
              <a:rPr lang="en-US" altLang="zh-CN" sz="2800" dirty="0">
                <a:ea typeface="宋体" panose="02010600030101010101" pitchFamily="2" charset="-122"/>
              </a:rPr>
              <a:t> </a:t>
            </a:r>
          </a:p>
          <a:p>
            <a:pPr marL="280988" indent="0" eaLnBrk="1" hangingPunct="1">
              <a:lnSpc>
                <a:spcPct val="90000"/>
              </a:lnSpc>
              <a:buClr>
                <a:schemeClr val="hlink"/>
              </a:buClr>
              <a:buNone/>
              <a:defRPr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280988" indent="0" eaLnBrk="1" hangingPunct="1">
              <a:buNone/>
              <a:defRPr/>
            </a:pPr>
            <a:endParaRPr kumimoji="0" lang="zh-CN" altLang="en-US" sz="2800" dirty="0">
              <a:latin typeface="Times New Roman" charset="0"/>
              <a:ea typeface="宋体" charset="0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/>
              <a:t>Exercise 1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053062"/>
              </p:ext>
            </p:extLst>
          </p:nvPr>
        </p:nvGraphicFramePr>
        <p:xfrm>
          <a:off x="1115616" y="4113857"/>
          <a:ext cx="6096000" cy="1475384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Name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Introduction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Poll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Obama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。。。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Bush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。。。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Clinton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。。。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58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Functions and structures</a:t>
            </a:r>
            <a:endParaRPr kumimoji="1" lang="zh-CN" altLang="en-US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Pass </a:t>
            </a:r>
            <a:r>
              <a:rPr kumimoji="1"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structure variables </a:t>
            </a:r>
            <a:r>
              <a:rPr kumimoji="1" lang="en-US" altLang="zh-CN" dirty="0">
                <a:ea typeface="宋体" panose="02010600030101010101" pitchFamily="2" charset="-122"/>
              </a:rPr>
              <a:t>as arguments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    Pass a copy of the entire structure to the called function. 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Any changes to structure members within the function are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not</a:t>
            </a:r>
            <a:r>
              <a:rPr lang="en-US" altLang="zh-CN" dirty="0">
                <a:ea typeface="宋体" panose="02010600030101010101" pitchFamily="2" charset="-122"/>
              </a:rPr>
              <a:t> reflected in  the calling function.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 It is therefore, sometimes necessary for the function to return the entire structure back to the calling function.</a:t>
            </a: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Pass the </a:t>
            </a:r>
            <a:r>
              <a:rPr kumimoji="1"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pointers to structures </a:t>
            </a:r>
            <a:r>
              <a:rPr kumimoji="1" lang="en-US" altLang="zh-CN" dirty="0">
                <a:ea typeface="宋体" panose="02010600030101010101" pitchFamily="2" charset="-122"/>
              </a:rPr>
              <a:t>as arguments. 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The function can access indirectly the entire structure and work on it.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This is similar to the way that array names are passed to function.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This method is more efficient as compared to the first one because no vale copies of structure elements occur.  </a:t>
            </a:r>
          </a:p>
          <a:p>
            <a:pPr lvl="1"/>
            <a:endParaRPr kumimoji="1"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4014" y="1046340"/>
            <a:ext cx="8893175" cy="526298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struct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Store{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	char name[10];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	float price;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quantity;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void print( 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struct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Store* 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pSto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float 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mul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struct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Store stock);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/* update the price and quantity of a product */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void update(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struct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Store product, float p, 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q);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Example_contd</a:t>
            </a:r>
            <a:endParaRPr kumimoji="1"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>
          <a:xfrm>
            <a:off x="35496" y="883742"/>
            <a:ext cx="9964216" cy="6001642"/>
          </a:xfrm>
          <a:ln>
            <a:solidFill>
              <a:srgbClr val="FFFFFF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float 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mul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(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struct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store Stock)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{  return(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stock.price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* stock quantity);  }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3200" b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void print(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struct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Store* p)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{  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printf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(“%s %f %d”, p-&gt;name, p-&gt;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price,p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-&gt;quantity);  }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3200" b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void store update(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struct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Store </a:t>
            </a:r>
            <a:r>
              <a:rPr lang="en-US" altLang="zh-CN" sz="3200" b="0" dirty="0">
                <a:solidFill>
                  <a:srgbClr val="0000FF"/>
                </a:solidFill>
              </a:rPr>
              <a:t>product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, float p, 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int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q)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{     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>
                <a:solidFill>
                  <a:sysClr val="windowText" lastClr="000000"/>
                </a:solidFill>
              </a:rPr>
              <a:t>        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product.price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+= p;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	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prodect.quantity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+= q;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}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3200" b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6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Introduction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Program = Algorithm + Data structure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圆角矩形标注 3"/>
          <p:cNvSpPr>
            <a:spLocks noChangeArrowheads="1"/>
          </p:cNvSpPr>
          <p:nvPr/>
        </p:nvSpPr>
        <p:spPr bwMode="auto">
          <a:xfrm>
            <a:off x="685800" y="1600200"/>
            <a:ext cx="8153400" cy="1123950"/>
          </a:xfrm>
          <a:prstGeom prst="wedgeRoundRectCallout">
            <a:avLst>
              <a:gd name="adj1" fmla="val -21315"/>
              <a:gd name="adj2" fmla="val -61838"/>
              <a:gd name="adj3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Subsequent, selection</a:t>
            </a:r>
            <a:r>
              <a:rPr kumimoji="1" lang="en-US" altLang="zh-CN" dirty="0"/>
              <a:t> and </a:t>
            </a:r>
            <a:r>
              <a:rPr kumimoji="1" lang="en-US" altLang="zh-CN" dirty="0">
                <a:solidFill>
                  <a:srgbClr val="FF0000"/>
                </a:solidFill>
              </a:rPr>
              <a:t>loop</a:t>
            </a:r>
            <a:r>
              <a:rPr kumimoji="1" lang="en-US" altLang="zh-CN" dirty="0"/>
              <a:t> blocks of statements.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Function:</a:t>
            </a:r>
            <a:r>
              <a:rPr kumimoji="1" lang="en-US" altLang="zh-CN" dirty="0"/>
              <a:t> a group of statements achieves a specific  task.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  <p:pic>
        <p:nvPicPr>
          <p:cNvPr id="16" name="Picture 4" descr="（图）Niklaus Wirth">
            <a:hlinkClick r:id="rId3" tooltip="点击查看原图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194151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971600" y="587727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>
                <a:solidFill>
                  <a:schemeClr val="tx1"/>
                </a:solidFill>
                <a:latin typeface="Times New Roman" pitchFamily="18" charset="0"/>
              </a:rPr>
              <a:t>Nikiklaus</a:t>
            </a: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</a:rPr>
              <a:t> Wirth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284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Example_contd</a:t>
            </a:r>
            <a:endParaRPr kumimoji="1"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7950" y="1232523"/>
            <a:ext cx="9036050" cy="524861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 main(){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float </a:t>
            </a:r>
            <a:r>
              <a:rPr kumimoji="1" lang="en-US" altLang="zh-CN" sz="2800" dirty="0" err="1"/>
              <a:t>p_increment</a:t>
            </a:r>
            <a:r>
              <a:rPr kumimoji="1" lang="en-US" altLang="zh-CN" sz="2800" dirty="0"/>
              <a:t>, value;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    </a:t>
            </a:r>
            <a:r>
              <a:rPr kumimoji="1" lang="en-US" altLang="zh-CN" sz="2800" dirty="0" err="1"/>
              <a:t>q_increment</a:t>
            </a:r>
            <a:r>
              <a:rPr kumimoji="1" lang="en-US" altLang="zh-CN" sz="2800" dirty="0"/>
              <a:t>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struct</a:t>
            </a:r>
            <a:r>
              <a:rPr kumimoji="1" lang="en-US" altLang="zh-CN" sz="2800" dirty="0"/>
              <a:t> stores item={</a:t>
            </a:r>
            <a:r>
              <a:rPr kumimoji="1" lang="zh-CN" altLang="en-US" sz="2800" dirty="0"/>
              <a:t>“</a:t>
            </a:r>
            <a:r>
              <a:rPr kumimoji="1" lang="en-US" altLang="zh-CN" sz="2800" dirty="0"/>
              <a:t>XYZ</a:t>
            </a:r>
            <a:r>
              <a:rPr kumimoji="1" lang="zh-CN" altLang="en-US" sz="2800" dirty="0"/>
              <a:t>”</a:t>
            </a:r>
            <a:r>
              <a:rPr kumimoji="1" lang="en-US" altLang="zh-CN" sz="2800" dirty="0"/>
              <a:t>, 25.75, 12};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scanf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“</a:t>
            </a:r>
            <a:r>
              <a:rPr kumimoji="1" lang="en-US" altLang="zh-CN" sz="2800" dirty="0"/>
              <a:t>%f %d</a:t>
            </a:r>
            <a:r>
              <a:rPr kumimoji="1" lang="zh-CN" altLang="en-US" sz="2800" dirty="0"/>
              <a:t>”</a:t>
            </a:r>
            <a:r>
              <a:rPr kumimoji="1" lang="en-US" altLang="zh-CN" sz="2800" dirty="0"/>
              <a:t>, &amp;</a:t>
            </a:r>
            <a:r>
              <a:rPr kumimoji="1" lang="en-US" altLang="zh-CN" sz="2800" dirty="0" err="1"/>
              <a:t>p_increment</a:t>
            </a:r>
            <a:r>
              <a:rPr kumimoji="1" lang="en-US" altLang="zh-CN" sz="2800" dirty="0"/>
              <a:t>, 	&amp;</a:t>
            </a:r>
            <a:r>
              <a:rPr kumimoji="1" lang="en-US" altLang="zh-CN" sz="2800" dirty="0" err="1"/>
              <a:t>q_increment</a:t>
            </a:r>
            <a:r>
              <a:rPr kumimoji="1" lang="en-US" altLang="zh-CN" sz="2800" dirty="0"/>
              <a:t>);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update(</a:t>
            </a:r>
            <a:r>
              <a:rPr kumimoji="1" lang="en-US" altLang="zh-CN" sz="2800" dirty="0">
                <a:solidFill>
                  <a:srgbClr val="0000FF"/>
                </a:solidFill>
              </a:rPr>
              <a:t>item,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p_increment</a:t>
            </a:r>
            <a:r>
              <a:rPr kumimoji="1" lang="en-US" altLang="zh-CN" sz="2800" dirty="0"/>
              <a:t>, </a:t>
            </a:r>
            <a:r>
              <a:rPr kumimoji="1" lang="en-US" altLang="zh-CN" sz="2800" dirty="0" err="1"/>
              <a:t>q_increment</a:t>
            </a:r>
            <a:r>
              <a:rPr kumimoji="1" lang="en-US" altLang="zh-CN" sz="2800" dirty="0"/>
              <a:t>);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value = </a:t>
            </a:r>
            <a:r>
              <a:rPr kumimoji="1" lang="en-US" altLang="zh-CN" sz="2800" dirty="0" err="1"/>
              <a:t>mul</a:t>
            </a:r>
            <a:r>
              <a:rPr kumimoji="1" lang="en-US" altLang="zh-CN" sz="2800" dirty="0"/>
              <a:t>(</a:t>
            </a:r>
            <a:r>
              <a:rPr kumimoji="1" lang="en-US" altLang="zh-CN" sz="2800" dirty="0">
                <a:solidFill>
                  <a:srgbClr val="0000FF"/>
                </a:solidFill>
              </a:rPr>
              <a:t>item</a:t>
            </a:r>
            <a:r>
              <a:rPr kumimoji="1" lang="en-US" altLang="zh-CN" sz="2800" dirty="0"/>
              <a:t>);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          print( </a:t>
            </a:r>
            <a:r>
              <a:rPr kumimoji="1" lang="en-US" altLang="zh-CN" sz="2800" dirty="0">
                <a:solidFill>
                  <a:srgbClr val="0000FF"/>
                </a:solidFill>
              </a:rPr>
              <a:t>&amp;item</a:t>
            </a:r>
            <a:r>
              <a:rPr kumimoji="1" lang="en-US" altLang="zh-CN" sz="2800" dirty="0"/>
              <a:t>);  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          return 0;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</a:t>
            </a:r>
            <a:endParaRPr kumimoji="1"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4014" y="1046340"/>
            <a:ext cx="8893175" cy="526298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struct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Store{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	char name[10];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	float price;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quantity;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void print( 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struct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Store* 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pSto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float 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mul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struct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Store stock);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/* update the price and quantity of a product */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struct</a:t>
            </a:r>
            <a:r>
              <a:rPr kumimoji="1" lang="en-US" altLang="zh-CN" sz="28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Store 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update(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struct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Store product, 	float p, </a:t>
            </a:r>
            <a:r>
              <a:rPr kumimoji="1" lang="en-US" altLang="zh-CN" sz="2800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q);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400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Example_contd</a:t>
            </a:r>
            <a:endParaRPr kumimoji="1" lang="zh-CN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>
          <a:xfrm>
            <a:off x="35496" y="883742"/>
            <a:ext cx="9964216" cy="6001642"/>
          </a:xfrm>
          <a:ln>
            <a:solidFill>
              <a:srgbClr val="FFFFFF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float 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mul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(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struct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store Stock)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{  return(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stock.price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* stock quantity);  }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3200" b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void print(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struct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Store* p)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{  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printf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(“%s %f %d”, p-&gt;name, p-&gt;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price,p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-&gt;quantity);  }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3200" b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 err="1">
                <a:solidFill>
                  <a:sysClr val="windowText" lastClr="000000"/>
                </a:solidFill>
              </a:rPr>
              <a:t>struct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store update(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struct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Store </a:t>
            </a:r>
            <a:r>
              <a:rPr lang="en-US" altLang="zh-CN" sz="3200" b="0" dirty="0">
                <a:solidFill>
                  <a:srgbClr val="0000FF"/>
                </a:solidFill>
              </a:rPr>
              <a:t>product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, float p, 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int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q)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{      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product.price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+= p;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	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prodect.quantity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 += q;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	return(</a:t>
            </a:r>
            <a:r>
              <a:rPr lang="en-US" altLang="zh-CN" sz="3200" b="0" dirty="0" err="1">
                <a:solidFill>
                  <a:sysClr val="windowText" lastClr="000000"/>
                </a:solidFill>
              </a:rPr>
              <a:t>prodcut</a:t>
            </a:r>
            <a:r>
              <a:rPr lang="en-US" altLang="zh-CN" sz="3200" b="0" dirty="0">
                <a:solidFill>
                  <a:sysClr val="windowText" lastClr="000000"/>
                </a:solidFill>
              </a:rPr>
              <a:t>);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3200" b="0" dirty="0">
                <a:solidFill>
                  <a:sysClr val="windowText" lastClr="000000"/>
                </a:solidFill>
              </a:rPr>
              <a:t>}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sz="3200" b="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Example_contd</a:t>
            </a:r>
            <a:endParaRPr kumimoji="1"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7950" y="1232523"/>
            <a:ext cx="9036050" cy="5248616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 main(){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float </a:t>
            </a:r>
            <a:r>
              <a:rPr kumimoji="1" lang="en-US" altLang="zh-CN" sz="2800" dirty="0" err="1"/>
              <a:t>p_increment</a:t>
            </a:r>
            <a:r>
              <a:rPr kumimoji="1" lang="en-US" altLang="zh-CN" sz="2800" dirty="0"/>
              <a:t>, value;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    </a:t>
            </a:r>
            <a:r>
              <a:rPr kumimoji="1" lang="en-US" altLang="zh-CN" sz="2800" dirty="0" err="1"/>
              <a:t>q_increment</a:t>
            </a:r>
            <a:r>
              <a:rPr kumimoji="1" lang="en-US" altLang="zh-CN" sz="2800" dirty="0"/>
              <a:t>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struct</a:t>
            </a:r>
            <a:r>
              <a:rPr kumimoji="1" lang="en-US" altLang="zh-CN" sz="2800" dirty="0"/>
              <a:t> stores item={</a:t>
            </a:r>
            <a:r>
              <a:rPr kumimoji="1" lang="zh-CN" altLang="en-US" sz="2800" dirty="0"/>
              <a:t>“</a:t>
            </a:r>
            <a:r>
              <a:rPr kumimoji="1" lang="en-US" altLang="zh-CN" sz="2800" dirty="0"/>
              <a:t>XYZ</a:t>
            </a:r>
            <a:r>
              <a:rPr kumimoji="1" lang="zh-CN" altLang="en-US" sz="2800" dirty="0"/>
              <a:t>”</a:t>
            </a:r>
            <a:r>
              <a:rPr kumimoji="1" lang="en-US" altLang="zh-CN" sz="2800" dirty="0"/>
              <a:t>, 25.75, 12};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</a:t>
            </a:r>
            <a:r>
              <a:rPr kumimoji="1" lang="en-US" altLang="zh-CN" sz="2800" dirty="0" err="1"/>
              <a:t>scanf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“</a:t>
            </a:r>
            <a:r>
              <a:rPr kumimoji="1" lang="en-US" altLang="zh-CN" sz="2800" dirty="0"/>
              <a:t>%f %d</a:t>
            </a:r>
            <a:r>
              <a:rPr kumimoji="1" lang="zh-CN" altLang="en-US" sz="2800" dirty="0"/>
              <a:t>”</a:t>
            </a:r>
            <a:r>
              <a:rPr kumimoji="1" lang="en-US" altLang="zh-CN" sz="2800" dirty="0"/>
              <a:t>, &amp;</a:t>
            </a:r>
            <a:r>
              <a:rPr kumimoji="1" lang="en-US" altLang="zh-CN" sz="2800" dirty="0" err="1"/>
              <a:t>p_increment</a:t>
            </a:r>
            <a:r>
              <a:rPr kumimoji="1" lang="en-US" altLang="zh-CN" sz="2800" dirty="0"/>
              <a:t>, 	&amp;</a:t>
            </a:r>
            <a:r>
              <a:rPr kumimoji="1" lang="en-US" altLang="zh-CN" sz="2800" dirty="0" err="1"/>
              <a:t>q_increment</a:t>
            </a:r>
            <a:r>
              <a:rPr kumimoji="1" lang="en-US" altLang="zh-CN" sz="2800" dirty="0"/>
              <a:t>);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</a:t>
            </a:r>
            <a:r>
              <a:rPr kumimoji="1" lang="en-US" altLang="zh-CN" sz="2800" dirty="0">
                <a:solidFill>
                  <a:srgbClr val="0000FF"/>
                </a:solidFill>
              </a:rPr>
              <a:t>item =</a:t>
            </a:r>
            <a:r>
              <a:rPr kumimoji="1" lang="en-US" altLang="zh-CN" sz="2800" dirty="0"/>
              <a:t> update(item, </a:t>
            </a:r>
            <a:r>
              <a:rPr kumimoji="1" lang="en-US" altLang="zh-CN" sz="2800" dirty="0" err="1"/>
              <a:t>p_increment</a:t>
            </a:r>
            <a:r>
              <a:rPr kumimoji="1" lang="en-US" altLang="zh-CN" sz="2800" dirty="0"/>
              <a:t>, </a:t>
            </a:r>
            <a:r>
              <a:rPr kumimoji="1" lang="en-US" altLang="zh-CN" sz="2800" dirty="0" err="1"/>
              <a:t>q_increment</a:t>
            </a:r>
            <a:r>
              <a:rPr kumimoji="1" lang="en-US" altLang="zh-CN" sz="2800" dirty="0"/>
              <a:t>);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	value = </a:t>
            </a:r>
            <a:r>
              <a:rPr kumimoji="1" lang="en-US" altLang="zh-CN" sz="2800" dirty="0" err="1"/>
              <a:t>mul</a:t>
            </a:r>
            <a:r>
              <a:rPr kumimoji="1" lang="en-US" altLang="zh-CN" sz="2800" dirty="0"/>
              <a:t>(item);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          print( &amp;item);  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          return 0;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zh-CN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010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1601" y="908050"/>
            <a:ext cx="9324975" cy="5832475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kumimoji="0" lang="en-US" altLang="zh-CN" dirty="0" err="1">
                <a:latin typeface="Times New Roman" charset="0"/>
                <a:ea typeface="宋体" charset="0"/>
              </a:rPr>
              <a:t>struct</a:t>
            </a:r>
            <a:r>
              <a:rPr kumimoji="0" lang="en-US" altLang="zh-CN" dirty="0">
                <a:latin typeface="Times New Roman" charset="0"/>
                <a:ea typeface="宋体" charset="0"/>
              </a:rPr>
              <a:t> Date{  </a:t>
            </a:r>
            <a:r>
              <a:rPr kumimoji="0" lang="en-US" altLang="zh-CN" dirty="0" err="1">
                <a:latin typeface="Times New Roman" charset="0"/>
                <a:ea typeface="宋体" charset="0"/>
              </a:rPr>
              <a:t>int</a:t>
            </a:r>
            <a:r>
              <a:rPr kumimoji="0" lang="en-US" altLang="zh-CN" dirty="0">
                <a:latin typeface="Times New Roman" charset="0"/>
                <a:ea typeface="宋体" charset="0"/>
              </a:rPr>
              <a:t> year, month, day;  };</a:t>
            </a:r>
            <a:endParaRPr kumimoji="0" lang="zh-CN" dirty="0">
              <a:latin typeface="Times New Roman" charset="0"/>
              <a:ea typeface="宋体" charset="0"/>
            </a:endParaRPr>
          </a:p>
          <a:p>
            <a:pPr marL="0" indent="0" eaLnBrk="1" hangingPunct="1">
              <a:buNone/>
              <a:defRPr/>
            </a:pPr>
            <a:r>
              <a:rPr kumimoji="0" lang="en-US" altLang="zh-CN" dirty="0" err="1">
                <a:latin typeface="Times New Roman" charset="0"/>
                <a:ea typeface="宋体" charset="0"/>
              </a:rPr>
              <a:t>struct</a:t>
            </a:r>
            <a:r>
              <a:rPr kumimoji="0" lang="en-US" altLang="zh-CN" dirty="0">
                <a:latin typeface="Times New Roman" charset="0"/>
                <a:ea typeface="宋体" charset="0"/>
              </a:rPr>
              <a:t> Person{</a:t>
            </a:r>
            <a:endParaRPr kumimoji="0" lang="zh-CN" dirty="0">
              <a:latin typeface="Times New Roman" charset="0"/>
              <a:ea typeface="宋体" charset="0"/>
            </a:endParaRPr>
          </a:p>
          <a:p>
            <a:pPr marL="0" indent="0" eaLnBrk="1" hangingPunct="1">
              <a:buNone/>
              <a:defRPr/>
            </a:pPr>
            <a:r>
              <a:rPr kumimoji="0" lang="en-US" altLang="zh-CN" dirty="0">
                <a:latin typeface="Times New Roman" charset="0"/>
                <a:ea typeface="宋体" charset="0"/>
              </a:rPr>
              <a:t>char name[20];</a:t>
            </a:r>
            <a:endParaRPr kumimoji="0" lang="zh-CN" dirty="0">
              <a:latin typeface="Times New Roman" charset="0"/>
              <a:ea typeface="宋体" charset="0"/>
            </a:endParaRPr>
          </a:p>
          <a:p>
            <a:pPr marL="0" indent="0" eaLnBrk="1" hangingPunct="1">
              <a:buNone/>
              <a:defRPr/>
            </a:pPr>
            <a:r>
              <a:rPr kumimoji="0" lang="en-US" altLang="zh-CN" dirty="0" err="1">
                <a:latin typeface="Times New Roman" charset="0"/>
                <a:ea typeface="宋体" charset="0"/>
              </a:rPr>
              <a:t>struct</a:t>
            </a:r>
            <a:r>
              <a:rPr kumimoji="0" lang="en-US" altLang="zh-CN" dirty="0">
                <a:latin typeface="Times New Roman" charset="0"/>
                <a:ea typeface="宋体" charset="0"/>
              </a:rPr>
              <a:t> Date birthday;</a:t>
            </a:r>
            <a:endParaRPr kumimoji="0" lang="zh-CN" dirty="0">
              <a:latin typeface="Times New Roman" charset="0"/>
              <a:ea typeface="宋体" charset="0"/>
            </a:endParaRPr>
          </a:p>
          <a:p>
            <a:pPr marL="0" indent="0" eaLnBrk="1" hangingPunct="1">
              <a:buNone/>
              <a:defRPr/>
            </a:pPr>
            <a:r>
              <a:rPr kumimoji="0" lang="en-US" altLang="zh-CN" dirty="0">
                <a:latin typeface="Times New Roman" charset="0"/>
                <a:ea typeface="宋体" charset="0"/>
              </a:rPr>
              <a:t>}worker, *p = &amp; worker;</a:t>
            </a:r>
          </a:p>
          <a:p>
            <a:pPr marL="0" indent="0" eaLnBrk="1" hangingPunct="1">
              <a:buNone/>
              <a:defRPr/>
            </a:pPr>
            <a:r>
              <a:rPr kumimoji="0" lang="en-US" altLang="zh-CN" dirty="0">
                <a:latin typeface="Times New Roman" charset="0"/>
                <a:ea typeface="宋体" charset="0"/>
              </a:rPr>
              <a:t>				</a:t>
            </a:r>
          </a:p>
          <a:p>
            <a:pPr marL="0" indent="0" eaLnBrk="1" hangingPunct="1">
              <a:buNone/>
              <a:defRPr/>
            </a:pPr>
            <a:r>
              <a:rPr kumimoji="0" lang="en-US" altLang="zh-CN" dirty="0">
                <a:latin typeface="Times New Roman" charset="0"/>
                <a:ea typeface="宋体" charset="0"/>
              </a:rPr>
              <a:t>A </a:t>
            </a:r>
            <a:r>
              <a:rPr kumimoji="0" lang="zh-CN" dirty="0">
                <a:latin typeface="Times New Roman" charset="0"/>
                <a:ea typeface="宋体" charset="0"/>
              </a:rPr>
              <a:t>．</a:t>
            </a:r>
            <a:r>
              <a:rPr kumimoji="0" lang="en-US" altLang="zh-CN" dirty="0">
                <a:latin typeface="Times New Roman" charset="0"/>
                <a:ea typeface="宋体" charset="0"/>
              </a:rPr>
              <a:t>p-&gt;birthday-&gt;year=1978 ;          			</a:t>
            </a:r>
          </a:p>
          <a:p>
            <a:pPr marL="0" indent="0" eaLnBrk="1" hangingPunct="1">
              <a:buNone/>
              <a:defRPr/>
            </a:pPr>
            <a:r>
              <a:rPr kumimoji="0" lang="en-US" altLang="zh-CN" dirty="0">
                <a:latin typeface="Times New Roman" charset="0"/>
                <a:ea typeface="宋体" charset="0"/>
              </a:rPr>
              <a:t> B</a:t>
            </a:r>
            <a:r>
              <a:rPr kumimoji="0" lang="zh-CN" dirty="0">
                <a:latin typeface="Times New Roman" charset="0"/>
                <a:ea typeface="宋体" charset="0"/>
              </a:rPr>
              <a:t>．</a:t>
            </a:r>
            <a:r>
              <a:rPr kumimoji="0" lang="en-US" altLang="zh-CN" dirty="0">
                <a:latin typeface="Times New Roman" charset="0"/>
                <a:ea typeface="宋体" charset="0"/>
              </a:rPr>
              <a:t> </a:t>
            </a:r>
            <a:r>
              <a:rPr kumimoji="0" lang="en-US" altLang="zh-CN">
                <a:latin typeface="Times New Roman" charset="0"/>
                <a:ea typeface="宋体" charset="0"/>
              </a:rPr>
              <a:t>p -&gt;</a:t>
            </a:r>
            <a:r>
              <a:rPr kumimoji="0" lang="en-US" altLang="zh-CN" dirty="0">
                <a:latin typeface="Times New Roman" charset="0"/>
                <a:ea typeface="宋体" charset="0"/>
              </a:rPr>
              <a:t>birthday. year = 2000;				</a:t>
            </a:r>
          </a:p>
          <a:p>
            <a:pPr marL="0" indent="0" eaLnBrk="1" hangingPunct="1">
              <a:buNone/>
              <a:defRPr/>
            </a:pPr>
            <a:r>
              <a:rPr kumimoji="0" lang="en-US" altLang="zh-CN" dirty="0">
                <a:latin typeface="Times New Roman" charset="0"/>
                <a:ea typeface="宋体" charset="0"/>
              </a:rPr>
              <a:t>C</a:t>
            </a:r>
            <a:r>
              <a:rPr kumimoji="0" lang="zh-CN" dirty="0">
                <a:latin typeface="Times New Roman" charset="0"/>
                <a:ea typeface="宋体" charset="0"/>
              </a:rPr>
              <a:t>．</a:t>
            </a:r>
            <a:r>
              <a:rPr kumimoji="0" lang="en-US" altLang="zh-CN" dirty="0">
                <a:latin typeface="Times New Roman" charset="0"/>
                <a:ea typeface="宋体" charset="0"/>
              </a:rPr>
              <a:t> </a:t>
            </a:r>
            <a:r>
              <a:rPr kumimoji="0" lang="en-US" altLang="zh-CN" dirty="0" err="1">
                <a:latin typeface="Times New Roman" charset="0"/>
                <a:ea typeface="宋体" charset="0"/>
              </a:rPr>
              <a:t>Person.birthday.year</a:t>
            </a:r>
            <a:r>
              <a:rPr kumimoji="0" lang="en-US" altLang="zh-CN" dirty="0">
                <a:latin typeface="Times New Roman" charset="0"/>
                <a:ea typeface="宋体" charset="0"/>
              </a:rPr>
              <a:t>=1958 </a:t>
            </a:r>
            <a:r>
              <a:rPr lang="en-US" altLang="zh-CN" dirty="0">
                <a:latin typeface="Times New Roman" charset="0"/>
              </a:rPr>
              <a:t>;</a:t>
            </a:r>
          </a:p>
          <a:p>
            <a:pPr marL="0" indent="0" eaLnBrk="1" hangingPunct="1">
              <a:buNone/>
              <a:defRPr/>
            </a:pPr>
            <a:r>
              <a:rPr kumimoji="0" lang="en-US" altLang="zh-CN" dirty="0">
                <a:latin typeface="Times New Roman" charset="0"/>
                <a:ea typeface="宋体" charset="0"/>
              </a:rPr>
              <a:t>D</a:t>
            </a:r>
            <a:r>
              <a:rPr kumimoji="0" lang="zh-CN" dirty="0">
                <a:latin typeface="Times New Roman" charset="0"/>
                <a:ea typeface="宋体" charset="0"/>
              </a:rPr>
              <a:t>．</a:t>
            </a:r>
            <a:r>
              <a:rPr kumimoji="0" lang="en-US" altLang="zh-CN" dirty="0">
                <a:latin typeface="Times New Roman" charset="0"/>
                <a:ea typeface="宋体" charset="0"/>
              </a:rPr>
              <a:t>worker .birthday={1978, 2, 14};</a:t>
            </a:r>
            <a:endParaRPr kumimoji="0" lang="zh-CN" dirty="0">
              <a:latin typeface="Times New Roman" charset="0"/>
              <a:ea typeface="宋体" charset="0"/>
            </a:endParaRP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kumimoji="0"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                </a:t>
            </a:r>
            <a:endParaRPr kumimoji="0" lang="zh-CN" altLang="en-US" sz="2400" dirty="0">
              <a:solidFill>
                <a:srgbClr val="000000"/>
              </a:solidFill>
              <a:latin typeface="Times New Roman" charset="0"/>
              <a:ea typeface="宋体" charset="0"/>
            </a:endParaRP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kumimoji="0"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</a:rPr>
              <a:t>     </a:t>
            </a: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/>
              <a:t>Exercise 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01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idx="1"/>
          </p:nvPr>
        </p:nvSpPr>
        <p:spPr>
          <a:xfrm>
            <a:off x="358080" y="908720"/>
            <a:ext cx="8534400" cy="49530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charset="0"/>
              <a:buChar char="Ø"/>
            </a:pPr>
            <a:r>
              <a:rPr lang="en-US" altLang="zh-CN" sz="3200" dirty="0">
                <a:solidFill>
                  <a:srgbClr val="3366CC"/>
                </a:solidFill>
                <a:latin typeface="Arial" charset="0"/>
              </a:rPr>
              <a:t>Nested structure</a:t>
            </a:r>
            <a:endParaRPr lang="zh-CN" altLang="en-US" sz="3200" dirty="0">
              <a:solidFill>
                <a:srgbClr val="3366CC"/>
              </a:solidFill>
              <a:latin typeface="Arial" charset="0"/>
            </a:endParaRPr>
          </a:p>
          <a:p>
            <a:pPr algn="just" eaLnBrk="1" hangingPunct="1">
              <a:buClr>
                <a:schemeClr val="accent2"/>
              </a:buClr>
              <a:buFont typeface="Wingdings" charset="0"/>
              <a:buChar char="ü"/>
            </a:pPr>
            <a:r>
              <a:rPr kumimoji="1" lang="en-US" altLang="zh-CN" sz="2800" kern="1200" dirty="0">
                <a:ea typeface="宋体" panose="02010600030101010101" pitchFamily="2" charset="-122"/>
              </a:rPr>
              <a:t>Structural members can </a:t>
            </a:r>
            <a:r>
              <a:rPr kumimoji="1" lang="en-US" altLang="zh-CN" sz="2800" kern="1200" dirty="0">
                <a:solidFill>
                  <a:srgbClr val="FF0000"/>
                </a:solidFill>
                <a:ea typeface="宋体" panose="02010600030101010101" pitchFamily="2" charset="-122"/>
              </a:rPr>
              <a:t>not </a:t>
            </a:r>
            <a:r>
              <a:rPr kumimoji="1" lang="en-US" altLang="zh-CN" sz="2800" kern="1200" dirty="0">
                <a:ea typeface="宋体" panose="02010600030101010101" pitchFamily="2" charset="-122"/>
              </a:rPr>
              <a:t>be their own structural variables</a:t>
            </a:r>
            <a:r>
              <a:rPr kumimoji="1" lang="zh-CN" altLang="en-US" sz="2800" kern="1200" dirty="0">
                <a:ea typeface="宋体" panose="02010600030101010101" pitchFamily="2" charset="-122"/>
              </a:rPr>
              <a:t>  </a:t>
            </a:r>
          </a:p>
          <a:p>
            <a:pPr algn="just" eaLnBrk="1" hangingPunct="1">
              <a:lnSpc>
                <a:spcPct val="90000"/>
              </a:lnSpc>
              <a:buFont typeface="Wingdings" charset="0"/>
              <a:buNone/>
            </a:pPr>
            <a:r>
              <a:rPr lang="en-US" altLang="zh-CN" sz="2400" b="0" dirty="0">
                <a:latin typeface="Arial" charset="0"/>
              </a:rPr>
              <a:t> </a:t>
            </a:r>
            <a:endParaRPr lang="zh-CN" altLang="en-US" sz="2400" b="0" dirty="0">
              <a:latin typeface="Arial" charset="0"/>
            </a:endParaRPr>
          </a:p>
        </p:txBody>
      </p:sp>
      <p:sp>
        <p:nvSpPr>
          <p:cNvPr id="502790" name="Text Box 6"/>
          <p:cNvSpPr txBox="1">
            <a:spLocks noChangeArrowheads="1"/>
          </p:cNvSpPr>
          <p:nvPr/>
        </p:nvSpPr>
        <p:spPr bwMode="auto">
          <a:xfrm>
            <a:off x="899592" y="2636912"/>
            <a:ext cx="3168650" cy="3422650"/>
          </a:xfrm>
          <a:prstGeom prst="rect">
            <a:avLst/>
          </a:prstGeom>
          <a:gradFill rotWithShape="1">
            <a:gsLst>
              <a:gs pos="0">
                <a:srgbClr val="C2F3FF"/>
              </a:gs>
              <a:gs pos="35001">
                <a:srgbClr val="D3F6FE"/>
              </a:gs>
              <a:gs pos="100000">
                <a:srgbClr val="EDFCFF"/>
              </a:gs>
            </a:gsLst>
            <a:lin ang="16200000" scaled="1"/>
          </a:gradFill>
          <a:ln w="9525">
            <a:solidFill>
              <a:srgbClr val="9AC6D0"/>
            </a:solidFill>
            <a:miter lim="800000"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err="1">
                <a:solidFill>
                  <a:srgbClr val="008000"/>
                </a:solidFill>
                <a:cs typeface="Times New Roman" charset="0"/>
              </a:rPr>
              <a:t>struct</a:t>
            </a:r>
            <a:r>
              <a:rPr lang="en-US" altLang="zh-CN" sz="2400" dirty="0">
                <a:solidFill>
                  <a:srgbClr val="008000"/>
                </a:solidFill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3366CC"/>
                </a:solidFill>
                <a:cs typeface="Times New Roman" charset="0"/>
              </a:rPr>
              <a:t> Person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{  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     long   number;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     char name[10];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     char sex;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zh-CN" sz="2400" dirty="0">
              <a:solidFill>
                <a:srgbClr val="000000"/>
              </a:solidFill>
              <a:cs typeface="Times New Roman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     </a:t>
            </a:r>
            <a:r>
              <a:rPr lang="en-US" altLang="zh-CN" sz="2400" dirty="0">
                <a:solidFill>
                  <a:srgbClr val="FF0000"/>
                </a:solidFill>
                <a:cs typeface="Times New Roman" charset="0"/>
              </a:rPr>
              <a:t>Person mother;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  <a:cs typeface="Times New Roman" charset="0"/>
              </a:rPr>
              <a:t>     Person parents[2];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FF0000"/>
                </a:solidFill>
                <a:cs typeface="Times New Roman" charset="0"/>
              </a:rPr>
              <a:t>     Person friends[3];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};</a:t>
            </a:r>
            <a:endParaRPr lang="zh-CN" altLang="en-US" sz="2400" dirty="0">
              <a:solidFill>
                <a:srgbClr val="000000"/>
              </a:solidFill>
              <a:cs typeface="Times New Roman" charset="0"/>
            </a:endParaRPr>
          </a:p>
        </p:txBody>
      </p:sp>
      <p:pic>
        <p:nvPicPr>
          <p:cNvPr id="85000" name="图片 11" descr="屏幕快照 2016-12-10 下午2.11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284538"/>
            <a:ext cx="3744912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use structure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13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9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idx="1"/>
          </p:nvPr>
        </p:nvSpPr>
        <p:spPr>
          <a:xfrm>
            <a:off x="358080" y="908720"/>
            <a:ext cx="8534400" cy="49530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charset="0"/>
              <a:buChar char="Ø"/>
            </a:pPr>
            <a:r>
              <a:rPr lang="en-US" altLang="zh-CN" sz="3200" dirty="0">
                <a:solidFill>
                  <a:srgbClr val="3366CC"/>
                </a:solidFill>
                <a:latin typeface="Arial" charset="0"/>
              </a:rPr>
              <a:t>Nested structure</a:t>
            </a:r>
            <a:endParaRPr lang="zh-CN" altLang="en-US" sz="3200" dirty="0">
              <a:solidFill>
                <a:srgbClr val="3366CC"/>
              </a:solidFill>
              <a:latin typeface="Arial" charset="0"/>
            </a:endParaRPr>
          </a:p>
          <a:p>
            <a:pPr algn="just" eaLnBrk="1" hangingPunct="1">
              <a:buClr>
                <a:schemeClr val="accent2"/>
              </a:buClr>
              <a:buFont typeface="Wingdings" charset="0"/>
              <a:buChar char="ü"/>
            </a:pPr>
            <a:r>
              <a:rPr kumimoji="1" lang="en-US" altLang="zh-CN" sz="2800" kern="1200" dirty="0">
                <a:ea typeface="宋体" panose="02010600030101010101" pitchFamily="2" charset="-122"/>
              </a:rPr>
              <a:t>A pointer to its own structure can be used as a member.</a:t>
            </a:r>
            <a:r>
              <a:rPr kumimoji="1" lang="zh-CN" altLang="en-US" sz="2800" kern="1200" dirty="0">
                <a:ea typeface="宋体" panose="02010600030101010101" pitchFamily="2" charset="-122"/>
              </a:rPr>
              <a:t> </a:t>
            </a:r>
          </a:p>
          <a:p>
            <a:pPr algn="just" eaLnBrk="1" hangingPunct="1">
              <a:lnSpc>
                <a:spcPct val="90000"/>
              </a:lnSpc>
              <a:buFont typeface="Wingdings" charset="0"/>
              <a:buNone/>
            </a:pPr>
            <a:r>
              <a:rPr lang="en-US" altLang="zh-CN" sz="2400" b="0" dirty="0">
                <a:latin typeface="Arial" charset="0"/>
              </a:rPr>
              <a:t> </a:t>
            </a:r>
            <a:endParaRPr lang="zh-CN" altLang="en-US" sz="2400" b="0" dirty="0">
              <a:latin typeface="Arial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use structure</a:t>
            </a:r>
            <a:endParaRPr kumimoji="1" lang="zh-CN" altLang="en-US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55576" y="2492896"/>
            <a:ext cx="3673475" cy="3089275"/>
          </a:xfrm>
          <a:prstGeom prst="rect">
            <a:avLst/>
          </a:prstGeom>
          <a:gradFill rotWithShape="1">
            <a:gsLst>
              <a:gs pos="0">
                <a:srgbClr val="C2F3FF"/>
              </a:gs>
              <a:gs pos="35001">
                <a:srgbClr val="D3F6FE"/>
              </a:gs>
              <a:gs pos="100000">
                <a:srgbClr val="EDFCFF"/>
              </a:gs>
            </a:gsLst>
            <a:lin ang="16200000" scaled="1"/>
          </a:gradFill>
          <a:ln w="9525">
            <a:solidFill>
              <a:srgbClr val="9AC6D0"/>
            </a:solidFill>
            <a:miter lim="800000"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err="1">
                <a:solidFill>
                  <a:srgbClr val="008000"/>
                </a:solidFill>
                <a:cs typeface="Times New Roman" charset="0"/>
              </a:rPr>
              <a:t>struct</a:t>
            </a:r>
            <a:r>
              <a:rPr lang="en-US" altLang="zh-CN" sz="2400" dirty="0">
                <a:solidFill>
                  <a:srgbClr val="008000"/>
                </a:solidFill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3366CC"/>
                </a:solidFill>
                <a:cs typeface="Times New Roman" charset="0"/>
              </a:rPr>
              <a:t> Person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{  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     long   number;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     char name[10];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     char sex;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FF"/>
                </a:solidFill>
                <a:cs typeface="Times New Roman" charset="0"/>
              </a:rPr>
              <a:t>     Person* family;</a:t>
            </a:r>
            <a:endParaRPr lang="en-US" altLang="zh-CN" sz="2400" dirty="0">
              <a:solidFill>
                <a:srgbClr val="000000"/>
              </a:solidFill>
              <a:cs typeface="Times New Roman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     </a:t>
            </a:r>
            <a:r>
              <a:rPr lang="en-US" altLang="zh-CN" sz="2400" dirty="0">
                <a:solidFill>
                  <a:srgbClr val="0000FF"/>
                </a:solidFill>
                <a:cs typeface="Times New Roman" charset="0"/>
              </a:rPr>
              <a:t>Person* relative;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     </a:t>
            </a:r>
            <a:r>
              <a:rPr lang="en-US" altLang="zh-CN" sz="2400" dirty="0">
                <a:solidFill>
                  <a:srgbClr val="0000FF"/>
                </a:solidFill>
                <a:cs typeface="Times New Roman" charset="0"/>
              </a:rPr>
              <a:t>Person* friends;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cs typeface="Times New Roman" charset="0"/>
              </a:rPr>
              <a:t>};</a:t>
            </a:r>
            <a:endParaRPr lang="zh-CN" altLang="en-US" sz="2400" dirty="0">
              <a:solidFill>
                <a:srgbClr val="000000"/>
              </a:solidFill>
              <a:cs typeface="Times New Roman" charset="0"/>
            </a:endParaRPr>
          </a:p>
        </p:txBody>
      </p:sp>
      <p:cxnSp>
        <p:nvCxnSpPr>
          <p:cNvPr id="7" name="直线箭头连接符 6"/>
          <p:cNvCxnSpPr/>
          <p:nvPr/>
        </p:nvCxnSpPr>
        <p:spPr bwMode="auto">
          <a:xfrm>
            <a:off x="3635326" y="5092924"/>
            <a:ext cx="1224706" cy="28029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 bwMode="auto">
          <a:xfrm>
            <a:off x="4931668" y="4372123"/>
            <a:ext cx="576064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zh-CN" altLang="en-US" sz="180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579740" y="4372123"/>
            <a:ext cx="576064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zh-CN" altLang="en-US" sz="180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227812" y="4372123"/>
            <a:ext cx="576064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zh-CN" altLang="en-US" sz="180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875884" y="4372123"/>
            <a:ext cx="576064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zh-CN" altLang="en-US" sz="180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12" name="图片 19" descr="屏幕快照 2016-12-10 下午2.11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51" y="2716435"/>
            <a:ext cx="320357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线箭头连接符 12"/>
          <p:cNvCxnSpPr/>
          <p:nvPr/>
        </p:nvCxnSpPr>
        <p:spPr bwMode="auto">
          <a:xfrm flipV="1">
            <a:off x="3563888" y="4588098"/>
            <a:ext cx="1368425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1889467928"/>
              </p:ext>
            </p:extLst>
          </p:nvPr>
        </p:nvGraphicFramePr>
        <p:xfrm>
          <a:off x="4932040" y="4149080"/>
          <a:ext cx="3408040" cy="268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899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539750" y="-161925"/>
            <a:ext cx="8229600" cy="1143000"/>
          </a:xfrm>
        </p:spPr>
        <p:txBody>
          <a:bodyPr/>
          <a:lstStyle/>
          <a:p>
            <a:r>
              <a:rPr kumimoji="1" lang="en-US" altLang="zh-CN" sz="3200" dirty="0"/>
              <a:t>Small World Networks</a:t>
            </a:r>
            <a:endParaRPr kumimoji="1" lang="zh-CN" altLang="en-US" sz="3200" dirty="0"/>
          </a:p>
        </p:txBody>
      </p:sp>
      <p:pic>
        <p:nvPicPr>
          <p:cNvPr id="89094" name="内容占位符 4" descr="屏幕快照 2016-12-10 下午1.56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r="7063"/>
          <a:stretch>
            <a:fillRect/>
          </a:stretch>
        </p:blipFill>
        <p:spPr bwMode="gray">
          <a:xfrm>
            <a:off x="4644008" y="3789040"/>
            <a:ext cx="3606800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89095" name="图片 3" descr="屏幕快照 2017-12-13 下午8.27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08720"/>
            <a:ext cx="28479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屏幕快照 2017-12-13 下午8.26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9040"/>
            <a:ext cx="3312368" cy="256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3271838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2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260648"/>
            <a:ext cx="8316912" cy="5832475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kumimoji="0" lang="en-US" altLang="zh-CN" sz="3200" dirty="0">
                <a:solidFill>
                  <a:schemeClr val="bg1"/>
                </a:solidFill>
                <a:latin typeface="Times New Roman" charset="0"/>
                <a:ea typeface="宋体" charset="0"/>
              </a:rPr>
              <a:t>Management Information Systems</a:t>
            </a:r>
            <a:r>
              <a:rPr kumimoji="0" lang="zh-CN" altLang="en-US" sz="3200" dirty="0">
                <a:solidFill>
                  <a:schemeClr val="bg1"/>
                </a:solidFill>
                <a:latin typeface="Times New Roman" charset="0"/>
                <a:ea typeface="宋体" charset="0"/>
              </a:rPr>
              <a:t>（</a:t>
            </a:r>
            <a:r>
              <a:rPr kumimoji="0" lang="en-US" altLang="zh-CN" sz="3200" dirty="0">
                <a:solidFill>
                  <a:schemeClr val="bg1"/>
                </a:solidFill>
                <a:latin typeface="Times New Roman" charset="0"/>
                <a:ea typeface="宋体" charset="0"/>
              </a:rPr>
              <a:t>MIS</a:t>
            </a:r>
            <a:r>
              <a:rPr kumimoji="0" lang="zh-CN" altLang="en-US" sz="3200" dirty="0">
                <a:solidFill>
                  <a:schemeClr val="bg1"/>
                </a:solidFill>
                <a:latin typeface="Times New Roman" charset="0"/>
                <a:ea typeface="宋体" charset="0"/>
              </a:rPr>
              <a:t>）</a:t>
            </a:r>
            <a:endParaRPr kumimoji="0" lang="en-US" altLang="zh-CN" sz="3200" dirty="0">
              <a:solidFill>
                <a:schemeClr val="bg1"/>
              </a:solidFill>
              <a:latin typeface="Times New Roman" charset="0"/>
              <a:ea typeface="宋体" charset="0"/>
            </a:endParaRPr>
          </a:p>
          <a:p>
            <a:pPr marL="0" indent="0" eaLnBrk="1" hangingPunct="1">
              <a:lnSpc>
                <a:spcPct val="80000"/>
              </a:lnSpc>
              <a:defRPr/>
            </a:pPr>
            <a:endParaRPr kumimoji="0" lang="en-US" altLang="zh-CN" dirty="0">
              <a:solidFill>
                <a:srgbClr val="000000"/>
              </a:solidFill>
              <a:latin typeface="Times New Roman" charset="0"/>
              <a:ea typeface="宋体" charset="0"/>
            </a:endParaRPr>
          </a:p>
        </p:txBody>
      </p:sp>
      <p:grpSp>
        <p:nvGrpSpPr>
          <p:cNvPr id="75778" name="Group 10"/>
          <p:cNvGrpSpPr>
            <a:grpSpLocks/>
          </p:cNvGrpSpPr>
          <p:nvPr/>
        </p:nvGrpSpPr>
        <p:grpSpPr bwMode="auto">
          <a:xfrm>
            <a:off x="611560" y="5013176"/>
            <a:ext cx="1735138" cy="1457325"/>
            <a:chOff x="692" y="2476"/>
            <a:chExt cx="1093" cy="918"/>
          </a:xfrm>
        </p:grpSpPr>
        <p:grpSp>
          <p:nvGrpSpPr>
            <p:cNvPr id="75781" name="Group 11"/>
            <p:cNvGrpSpPr>
              <a:grpSpLocks/>
            </p:cNvGrpSpPr>
            <p:nvPr/>
          </p:nvGrpSpPr>
          <p:grpSpPr bwMode="auto">
            <a:xfrm>
              <a:off x="1370" y="2476"/>
              <a:ext cx="415" cy="741"/>
              <a:chOff x="1370" y="2476"/>
              <a:chExt cx="415" cy="741"/>
            </a:xfrm>
          </p:grpSpPr>
          <p:sp>
            <p:nvSpPr>
              <p:cNvPr id="75815" name="Freeform 12"/>
              <p:cNvSpPr>
                <a:spLocks/>
              </p:cNvSpPr>
              <p:nvPr/>
            </p:nvSpPr>
            <p:spPr bwMode="auto">
              <a:xfrm>
                <a:off x="1491" y="2476"/>
                <a:ext cx="293" cy="710"/>
              </a:xfrm>
              <a:custGeom>
                <a:avLst/>
                <a:gdLst>
                  <a:gd name="T0" fmla="*/ 292 w 293"/>
                  <a:gd name="T1" fmla="*/ 169 h 710"/>
                  <a:gd name="T2" fmla="*/ 292 w 293"/>
                  <a:gd name="T3" fmla="*/ 709 h 710"/>
                  <a:gd name="T4" fmla="*/ 0 w 293"/>
                  <a:gd name="T5" fmla="*/ 539 h 710"/>
                  <a:gd name="T6" fmla="*/ 1 w 293"/>
                  <a:gd name="T7" fmla="*/ 0 h 710"/>
                  <a:gd name="T8" fmla="*/ 292 w 293"/>
                  <a:gd name="T9" fmla="*/ 169 h 7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3" h="710">
                    <a:moveTo>
                      <a:pt x="292" y="169"/>
                    </a:moveTo>
                    <a:lnTo>
                      <a:pt x="292" y="709"/>
                    </a:lnTo>
                    <a:lnTo>
                      <a:pt x="0" y="539"/>
                    </a:lnTo>
                    <a:lnTo>
                      <a:pt x="1" y="0"/>
                    </a:lnTo>
                    <a:lnTo>
                      <a:pt x="292" y="169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6" name="Freeform 13"/>
              <p:cNvSpPr>
                <a:spLocks/>
              </p:cNvSpPr>
              <p:nvPr/>
            </p:nvSpPr>
            <p:spPr bwMode="auto">
              <a:xfrm>
                <a:off x="1662" y="2645"/>
                <a:ext cx="122" cy="572"/>
              </a:xfrm>
              <a:custGeom>
                <a:avLst/>
                <a:gdLst>
                  <a:gd name="T0" fmla="*/ 121 w 122"/>
                  <a:gd name="T1" fmla="*/ 0 h 572"/>
                  <a:gd name="T2" fmla="*/ 121 w 122"/>
                  <a:gd name="T3" fmla="*/ 540 h 572"/>
                  <a:gd name="T4" fmla="*/ 0 w 122"/>
                  <a:gd name="T5" fmla="*/ 571 h 572"/>
                  <a:gd name="T6" fmla="*/ 0 w 122"/>
                  <a:gd name="T7" fmla="*/ 30 h 572"/>
                  <a:gd name="T8" fmla="*/ 121 w 122"/>
                  <a:gd name="T9" fmla="*/ 0 h 5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72">
                    <a:moveTo>
                      <a:pt x="121" y="0"/>
                    </a:moveTo>
                    <a:lnTo>
                      <a:pt x="121" y="540"/>
                    </a:lnTo>
                    <a:lnTo>
                      <a:pt x="0" y="571"/>
                    </a:lnTo>
                    <a:lnTo>
                      <a:pt x="0" y="30"/>
                    </a:lnTo>
                    <a:lnTo>
                      <a:pt x="121" y="0"/>
                    </a:lnTo>
                  </a:path>
                </a:pathLst>
              </a:custGeom>
              <a:solidFill>
                <a:srgbClr val="00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7" name="Freeform 14"/>
              <p:cNvSpPr>
                <a:spLocks/>
              </p:cNvSpPr>
              <p:nvPr/>
            </p:nvSpPr>
            <p:spPr bwMode="auto">
              <a:xfrm>
                <a:off x="1370" y="2476"/>
                <a:ext cx="415" cy="201"/>
              </a:xfrm>
              <a:custGeom>
                <a:avLst/>
                <a:gdLst>
                  <a:gd name="T0" fmla="*/ 292 w 415"/>
                  <a:gd name="T1" fmla="*/ 200 h 201"/>
                  <a:gd name="T2" fmla="*/ 0 w 415"/>
                  <a:gd name="T3" fmla="*/ 31 h 201"/>
                  <a:gd name="T4" fmla="*/ 120 w 415"/>
                  <a:gd name="T5" fmla="*/ 0 h 201"/>
                  <a:gd name="T6" fmla="*/ 414 w 415"/>
                  <a:gd name="T7" fmla="*/ 168 h 201"/>
                  <a:gd name="T8" fmla="*/ 292 w 415"/>
                  <a:gd name="T9" fmla="*/ 200 h 2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5" h="201">
                    <a:moveTo>
                      <a:pt x="292" y="200"/>
                    </a:moveTo>
                    <a:lnTo>
                      <a:pt x="0" y="31"/>
                    </a:lnTo>
                    <a:lnTo>
                      <a:pt x="120" y="0"/>
                    </a:lnTo>
                    <a:lnTo>
                      <a:pt x="414" y="168"/>
                    </a:lnTo>
                    <a:lnTo>
                      <a:pt x="292" y="200"/>
                    </a:lnTo>
                  </a:path>
                </a:pathLst>
              </a:cu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8" name="Freeform 15"/>
              <p:cNvSpPr>
                <a:spLocks/>
              </p:cNvSpPr>
              <p:nvPr/>
            </p:nvSpPr>
            <p:spPr bwMode="auto">
              <a:xfrm>
                <a:off x="1684" y="2669"/>
                <a:ext cx="81" cy="123"/>
              </a:xfrm>
              <a:custGeom>
                <a:avLst/>
                <a:gdLst>
                  <a:gd name="T0" fmla="*/ 0 w 81"/>
                  <a:gd name="T1" fmla="*/ 22 h 123"/>
                  <a:gd name="T2" fmla="*/ 80 w 81"/>
                  <a:gd name="T3" fmla="*/ 0 h 123"/>
                  <a:gd name="T4" fmla="*/ 80 w 81"/>
                  <a:gd name="T5" fmla="*/ 99 h 123"/>
                  <a:gd name="T6" fmla="*/ 0 w 81"/>
                  <a:gd name="T7" fmla="*/ 122 h 123"/>
                  <a:gd name="T8" fmla="*/ 0 w 81"/>
                  <a:gd name="T9" fmla="*/ 22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1" h="123">
                    <a:moveTo>
                      <a:pt x="0" y="22"/>
                    </a:moveTo>
                    <a:lnTo>
                      <a:pt x="80" y="0"/>
                    </a:lnTo>
                    <a:lnTo>
                      <a:pt x="80" y="99"/>
                    </a:lnTo>
                    <a:lnTo>
                      <a:pt x="0" y="122"/>
                    </a:lnTo>
                    <a:lnTo>
                      <a:pt x="0" y="22"/>
                    </a:lnTo>
                  </a:path>
                </a:pathLst>
              </a:cu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9" name="Freeform 16"/>
              <p:cNvSpPr>
                <a:spLocks/>
              </p:cNvSpPr>
              <p:nvPr/>
            </p:nvSpPr>
            <p:spPr bwMode="auto">
              <a:xfrm>
                <a:off x="1370" y="2507"/>
                <a:ext cx="293" cy="710"/>
              </a:xfrm>
              <a:custGeom>
                <a:avLst/>
                <a:gdLst>
                  <a:gd name="T0" fmla="*/ 292 w 293"/>
                  <a:gd name="T1" fmla="*/ 169 h 710"/>
                  <a:gd name="T2" fmla="*/ 292 w 293"/>
                  <a:gd name="T3" fmla="*/ 709 h 710"/>
                  <a:gd name="T4" fmla="*/ 0 w 293"/>
                  <a:gd name="T5" fmla="*/ 538 h 710"/>
                  <a:gd name="T6" fmla="*/ 0 w 293"/>
                  <a:gd name="T7" fmla="*/ 0 h 710"/>
                  <a:gd name="T8" fmla="*/ 292 w 293"/>
                  <a:gd name="T9" fmla="*/ 169 h 7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3" h="710">
                    <a:moveTo>
                      <a:pt x="292" y="169"/>
                    </a:moveTo>
                    <a:lnTo>
                      <a:pt x="292" y="709"/>
                    </a:lnTo>
                    <a:lnTo>
                      <a:pt x="0" y="538"/>
                    </a:lnTo>
                    <a:lnTo>
                      <a:pt x="0" y="0"/>
                    </a:lnTo>
                    <a:lnTo>
                      <a:pt x="292" y="169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0" name="Freeform 17"/>
              <p:cNvSpPr>
                <a:spLocks/>
              </p:cNvSpPr>
              <p:nvPr/>
            </p:nvSpPr>
            <p:spPr bwMode="auto">
              <a:xfrm>
                <a:off x="1384" y="2479"/>
                <a:ext cx="374" cy="189"/>
              </a:xfrm>
              <a:custGeom>
                <a:avLst/>
                <a:gdLst>
                  <a:gd name="T0" fmla="*/ 281 w 374"/>
                  <a:gd name="T1" fmla="*/ 188 h 189"/>
                  <a:gd name="T2" fmla="*/ 0 w 374"/>
                  <a:gd name="T3" fmla="*/ 24 h 189"/>
                  <a:gd name="T4" fmla="*/ 92 w 374"/>
                  <a:gd name="T5" fmla="*/ 0 h 189"/>
                  <a:gd name="T6" fmla="*/ 373 w 374"/>
                  <a:gd name="T7" fmla="*/ 163 h 189"/>
                  <a:gd name="T8" fmla="*/ 281 w 374"/>
                  <a:gd name="T9" fmla="*/ 188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4" h="189">
                    <a:moveTo>
                      <a:pt x="281" y="188"/>
                    </a:moveTo>
                    <a:lnTo>
                      <a:pt x="0" y="24"/>
                    </a:lnTo>
                    <a:lnTo>
                      <a:pt x="92" y="0"/>
                    </a:lnTo>
                    <a:lnTo>
                      <a:pt x="373" y="163"/>
                    </a:lnTo>
                    <a:lnTo>
                      <a:pt x="281" y="188"/>
                    </a:lnTo>
                  </a:path>
                </a:pathLst>
              </a:custGeom>
              <a:solidFill>
                <a:srgbClr val="E5E5E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782" name="Group 18"/>
            <p:cNvGrpSpPr>
              <a:grpSpLocks/>
            </p:cNvGrpSpPr>
            <p:nvPr/>
          </p:nvGrpSpPr>
          <p:grpSpPr bwMode="auto">
            <a:xfrm>
              <a:off x="1232" y="2513"/>
              <a:ext cx="415" cy="741"/>
              <a:chOff x="1232" y="2513"/>
              <a:chExt cx="415" cy="741"/>
            </a:xfrm>
          </p:grpSpPr>
          <p:sp>
            <p:nvSpPr>
              <p:cNvPr id="75809" name="Freeform 19"/>
              <p:cNvSpPr>
                <a:spLocks/>
              </p:cNvSpPr>
              <p:nvPr/>
            </p:nvSpPr>
            <p:spPr bwMode="auto">
              <a:xfrm>
                <a:off x="1353" y="2513"/>
                <a:ext cx="294" cy="710"/>
              </a:xfrm>
              <a:custGeom>
                <a:avLst/>
                <a:gdLst>
                  <a:gd name="T0" fmla="*/ 293 w 294"/>
                  <a:gd name="T1" fmla="*/ 169 h 710"/>
                  <a:gd name="T2" fmla="*/ 293 w 294"/>
                  <a:gd name="T3" fmla="*/ 709 h 710"/>
                  <a:gd name="T4" fmla="*/ 0 w 294"/>
                  <a:gd name="T5" fmla="*/ 539 h 710"/>
                  <a:gd name="T6" fmla="*/ 1 w 294"/>
                  <a:gd name="T7" fmla="*/ 0 h 710"/>
                  <a:gd name="T8" fmla="*/ 293 w 294"/>
                  <a:gd name="T9" fmla="*/ 169 h 7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4" h="710">
                    <a:moveTo>
                      <a:pt x="293" y="169"/>
                    </a:moveTo>
                    <a:lnTo>
                      <a:pt x="293" y="709"/>
                    </a:lnTo>
                    <a:lnTo>
                      <a:pt x="0" y="539"/>
                    </a:lnTo>
                    <a:lnTo>
                      <a:pt x="1" y="0"/>
                    </a:lnTo>
                    <a:lnTo>
                      <a:pt x="293" y="169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0" name="Freeform 20"/>
              <p:cNvSpPr>
                <a:spLocks/>
              </p:cNvSpPr>
              <p:nvPr/>
            </p:nvSpPr>
            <p:spPr bwMode="auto">
              <a:xfrm>
                <a:off x="1524" y="2682"/>
                <a:ext cx="123" cy="572"/>
              </a:xfrm>
              <a:custGeom>
                <a:avLst/>
                <a:gdLst>
                  <a:gd name="T0" fmla="*/ 122 w 123"/>
                  <a:gd name="T1" fmla="*/ 0 h 572"/>
                  <a:gd name="T2" fmla="*/ 120 w 123"/>
                  <a:gd name="T3" fmla="*/ 540 h 572"/>
                  <a:gd name="T4" fmla="*/ 0 w 123"/>
                  <a:gd name="T5" fmla="*/ 571 h 572"/>
                  <a:gd name="T6" fmla="*/ 0 w 123"/>
                  <a:gd name="T7" fmla="*/ 30 h 572"/>
                  <a:gd name="T8" fmla="*/ 122 w 123"/>
                  <a:gd name="T9" fmla="*/ 0 h 5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" h="572">
                    <a:moveTo>
                      <a:pt x="122" y="0"/>
                    </a:moveTo>
                    <a:lnTo>
                      <a:pt x="120" y="540"/>
                    </a:lnTo>
                    <a:lnTo>
                      <a:pt x="0" y="571"/>
                    </a:lnTo>
                    <a:lnTo>
                      <a:pt x="0" y="30"/>
                    </a:lnTo>
                    <a:lnTo>
                      <a:pt x="122" y="0"/>
                    </a:lnTo>
                  </a:path>
                </a:pathLst>
              </a:custGeom>
              <a:solidFill>
                <a:srgbClr val="00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1" name="Freeform 21"/>
              <p:cNvSpPr>
                <a:spLocks/>
              </p:cNvSpPr>
              <p:nvPr/>
            </p:nvSpPr>
            <p:spPr bwMode="auto">
              <a:xfrm>
                <a:off x="1232" y="2513"/>
                <a:ext cx="415" cy="201"/>
              </a:xfrm>
              <a:custGeom>
                <a:avLst/>
                <a:gdLst>
                  <a:gd name="T0" fmla="*/ 292 w 415"/>
                  <a:gd name="T1" fmla="*/ 200 h 201"/>
                  <a:gd name="T2" fmla="*/ 0 w 415"/>
                  <a:gd name="T3" fmla="*/ 31 h 201"/>
                  <a:gd name="T4" fmla="*/ 120 w 415"/>
                  <a:gd name="T5" fmla="*/ 0 h 201"/>
                  <a:gd name="T6" fmla="*/ 414 w 415"/>
                  <a:gd name="T7" fmla="*/ 168 h 201"/>
                  <a:gd name="T8" fmla="*/ 292 w 415"/>
                  <a:gd name="T9" fmla="*/ 200 h 2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5" h="201">
                    <a:moveTo>
                      <a:pt x="292" y="200"/>
                    </a:moveTo>
                    <a:lnTo>
                      <a:pt x="0" y="31"/>
                    </a:lnTo>
                    <a:lnTo>
                      <a:pt x="120" y="0"/>
                    </a:lnTo>
                    <a:lnTo>
                      <a:pt x="414" y="168"/>
                    </a:lnTo>
                    <a:lnTo>
                      <a:pt x="292" y="200"/>
                    </a:lnTo>
                  </a:path>
                </a:pathLst>
              </a:cu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2" name="Freeform 22"/>
              <p:cNvSpPr>
                <a:spLocks/>
              </p:cNvSpPr>
              <p:nvPr/>
            </p:nvSpPr>
            <p:spPr bwMode="auto">
              <a:xfrm>
                <a:off x="1546" y="2706"/>
                <a:ext cx="81" cy="122"/>
              </a:xfrm>
              <a:custGeom>
                <a:avLst/>
                <a:gdLst>
                  <a:gd name="T0" fmla="*/ 0 w 81"/>
                  <a:gd name="T1" fmla="*/ 22 h 122"/>
                  <a:gd name="T2" fmla="*/ 80 w 81"/>
                  <a:gd name="T3" fmla="*/ 0 h 122"/>
                  <a:gd name="T4" fmla="*/ 80 w 81"/>
                  <a:gd name="T5" fmla="*/ 98 h 122"/>
                  <a:gd name="T6" fmla="*/ 0 w 81"/>
                  <a:gd name="T7" fmla="*/ 121 h 122"/>
                  <a:gd name="T8" fmla="*/ 0 w 81"/>
                  <a:gd name="T9" fmla="*/ 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1" h="122">
                    <a:moveTo>
                      <a:pt x="0" y="22"/>
                    </a:moveTo>
                    <a:lnTo>
                      <a:pt x="80" y="0"/>
                    </a:lnTo>
                    <a:lnTo>
                      <a:pt x="80" y="98"/>
                    </a:lnTo>
                    <a:lnTo>
                      <a:pt x="0" y="121"/>
                    </a:lnTo>
                    <a:lnTo>
                      <a:pt x="0" y="22"/>
                    </a:lnTo>
                  </a:path>
                </a:pathLst>
              </a:cu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3" name="Freeform 23"/>
              <p:cNvSpPr>
                <a:spLocks/>
              </p:cNvSpPr>
              <p:nvPr/>
            </p:nvSpPr>
            <p:spPr bwMode="auto">
              <a:xfrm>
                <a:off x="1232" y="2544"/>
                <a:ext cx="293" cy="710"/>
              </a:xfrm>
              <a:custGeom>
                <a:avLst/>
                <a:gdLst>
                  <a:gd name="T0" fmla="*/ 292 w 293"/>
                  <a:gd name="T1" fmla="*/ 169 h 710"/>
                  <a:gd name="T2" fmla="*/ 292 w 293"/>
                  <a:gd name="T3" fmla="*/ 709 h 710"/>
                  <a:gd name="T4" fmla="*/ 0 w 293"/>
                  <a:gd name="T5" fmla="*/ 538 h 710"/>
                  <a:gd name="T6" fmla="*/ 0 w 293"/>
                  <a:gd name="T7" fmla="*/ 0 h 710"/>
                  <a:gd name="T8" fmla="*/ 292 w 293"/>
                  <a:gd name="T9" fmla="*/ 169 h 7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3" h="710">
                    <a:moveTo>
                      <a:pt x="292" y="169"/>
                    </a:moveTo>
                    <a:lnTo>
                      <a:pt x="292" y="709"/>
                    </a:lnTo>
                    <a:lnTo>
                      <a:pt x="0" y="538"/>
                    </a:lnTo>
                    <a:lnTo>
                      <a:pt x="0" y="0"/>
                    </a:lnTo>
                    <a:lnTo>
                      <a:pt x="292" y="169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14" name="Freeform 24"/>
              <p:cNvSpPr>
                <a:spLocks/>
              </p:cNvSpPr>
              <p:nvPr/>
            </p:nvSpPr>
            <p:spPr bwMode="auto">
              <a:xfrm>
                <a:off x="1247" y="2516"/>
                <a:ext cx="373" cy="188"/>
              </a:xfrm>
              <a:custGeom>
                <a:avLst/>
                <a:gdLst>
                  <a:gd name="T0" fmla="*/ 280 w 373"/>
                  <a:gd name="T1" fmla="*/ 187 h 188"/>
                  <a:gd name="T2" fmla="*/ 0 w 373"/>
                  <a:gd name="T3" fmla="*/ 24 h 188"/>
                  <a:gd name="T4" fmla="*/ 91 w 373"/>
                  <a:gd name="T5" fmla="*/ 0 h 188"/>
                  <a:gd name="T6" fmla="*/ 372 w 373"/>
                  <a:gd name="T7" fmla="*/ 162 h 188"/>
                  <a:gd name="T8" fmla="*/ 280 w 373"/>
                  <a:gd name="T9" fmla="*/ 187 h 1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3" h="188">
                    <a:moveTo>
                      <a:pt x="280" y="187"/>
                    </a:moveTo>
                    <a:lnTo>
                      <a:pt x="0" y="24"/>
                    </a:lnTo>
                    <a:lnTo>
                      <a:pt x="91" y="0"/>
                    </a:lnTo>
                    <a:lnTo>
                      <a:pt x="372" y="162"/>
                    </a:lnTo>
                    <a:lnTo>
                      <a:pt x="280" y="187"/>
                    </a:lnTo>
                  </a:path>
                </a:pathLst>
              </a:custGeom>
              <a:solidFill>
                <a:srgbClr val="E5E5E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783" name="Group 25"/>
            <p:cNvGrpSpPr>
              <a:grpSpLocks/>
            </p:cNvGrpSpPr>
            <p:nvPr/>
          </p:nvGrpSpPr>
          <p:grpSpPr bwMode="auto">
            <a:xfrm>
              <a:off x="1172" y="2615"/>
              <a:ext cx="450" cy="754"/>
              <a:chOff x="1172" y="2615"/>
              <a:chExt cx="450" cy="754"/>
            </a:xfrm>
          </p:grpSpPr>
          <p:sp>
            <p:nvSpPr>
              <p:cNvPr id="75804" name="Freeform 26"/>
              <p:cNvSpPr>
                <a:spLocks/>
              </p:cNvSpPr>
              <p:nvPr/>
            </p:nvSpPr>
            <p:spPr bwMode="auto">
              <a:xfrm>
                <a:off x="1447" y="2810"/>
                <a:ext cx="175" cy="559"/>
              </a:xfrm>
              <a:custGeom>
                <a:avLst/>
                <a:gdLst>
                  <a:gd name="T0" fmla="*/ 174 w 175"/>
                  <a:gd name="T1" fmla="*/ 0 h 559"/>
                  <a:gd name="T2" fmla="*/ 122 w 175"/>
                  <a:gd name="T3" fmla="*/ 538 h 559"/>
                  <a:gd name="T4" fmla="*/ 0 w 175"/>
                  <a:gd name="T5" fmla="*/ 558 h 559"/>
                  <a:gd name="T6" fmla="*/ 50 w 175"/>
                  <a:gd name="T7" fmla="*/ 19 h 559"/>
                  <a:gd name="T8" fmla="*/ 174 w 175"/>
                  <a:gd name="T9" fmla="*/ 0 h 5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5" h="559">
                    <a:moveTo>
                      <a:pt x="174" y="0"/>
                    </a:moveTo>
                    <a:lnTo>
                      <a:pt x="122" y="538"/>
                    </a:lnTo>
                    <a:lnTo>
                      <a:pt x="0" y="558"/>
                    </a:lnTo>
                    <a:lnTo>
                      <a:pt x="50" y="19"/>
                    </a:lnTo>
                    <a:lnTo>
                      <a:pt x="174" y="0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5" name="Freeform 27"/>
              <p:cNvSpPr>
                <a:spLocks/>
              </p:cNvSpPr>
              <p:nvPr/>
            </p:nvSpPr>
            <p:spPr bwMode="auto">
              <a:xfrm>
                <a:off x="1222" y="2615"/>
                <a:ext cx="400" cy="217"/>
              </a:xfrm>
              <a:custGeom>
                <a:avLst/>
                <a:gdLst>
                  <a:gd name="T0" fmla="*/ 274 w 400"/>
                  <a:gd name="T1" fmla="*/ 216 h 217"/>
                  <a:gd name="T2" fmla="*/ 0 w 400"/>
                  <a:gd name="T3" fmla="*/ 19 h 217"/>
                  <a:gd name="T4" fmla="*/ 124 w 400"/>
                  <a:gd name="T5" fmla="*/ 0 h 217"/>
                  <a:gd name="T6" fmla="*/ 399 w 400"/>
                  <a:gd name="T7" fmla="*/ 195 h 217"/>
                  <a:gd name="T8" fmla="*/ 274 w 400"/>
                  <a:gd name="T9" fmla="*/ 216 h 2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0" h="217">
                    <a:moveTo>
                      <a:pt x="274" y="216"/>
                    </a:moveTo>
                    <a:lnTo>
                      <a:pt x="0" y="19"/>
                    </a:lnTo>
                    <a:lnTo>
                      <a:pt x="124" y="0"/>
                    </a:lnTo>
                    <a:lnTo>
                      <a:pt x="399" y="195"/>
                    </a:lnTo>
                    <a:lnTo>
                      <a:pt x="274" y="216"/>
                    </a:lnTo>
                  </a:path>
                </a:pathLst>
              </a:custGeom>
              <a:solidFill>
                <a:srgbClr val="00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6" name="Freeform 28"/>
              <p:cNvSpPr>
                <a:spLocks/>
              </p:cNvSpPr>
              <p:nvPr/>
            </p:nvSpPr>
            <p:spPr bwMode="auto">
              <a:xfrm>
                <a:off x="1508" y="2833"/>
                <a:ext cx="93" cy="115"/>
              </a:xfrm>
              <a:custGeom>
                <a:avLst/>
                <a:gdLst>
                  <a:gd name="T0" fmla="*/ 9 w 93"/>
                  <a:gd name="T1" fmla="*/ 15 h 115"/>
                  <a:gd name="T2" fmla="*/ 92 w 93"/>
                  <a:gd name="T3" fmla="*/ 0 h 115"/>
                  <a:gd name="T4" fmla="*/ 82 w 93"/>
                  <a:gd name="T5" fmla="*/ 98 h 115"/>
                  <a:gd name="T6" fmla="*/ 0 w 93"/>
                  <a:gd name="T7" fmla="*/ 114 h 115"/>
                  <a:gd name="T8" fmla="*/ 9 w 93"/>
                  <a:gd name="T9" fmla="*/ 15 h 1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3" h="115">
                    <a:moveTo>
                      <a:pt x="9" y="15"/>
                    </a:moveTo>
                    <a:lnTo>
                      <a:pt x="92" y="0"/>
                    </a:lnTo>
                    <a:lnTo>
                      <a:pt x="82" y="98"/>
                    </a:lnTo>
                    <a:lnTo>
                      <a:pt x="0" y="114"/>
                    </a:lnTo>
                    <a:lnTo>
                      <a:pt x="9" y="15"/>
                    </a:lnTo>
                  </a:path>
                </a:pathLst>
              </a:cu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7" name="Freeform 29"/>
              <p:cNvSpPr>
                <a:spLocks/>
              </p:cNvSpPr>
              <p:nvPr/>
            </p:nvSpPr>
            <p:spPr bwMode="auto">
              <a:xfrm>
                <a:off x="1172" y="2634"/>
                <a:ext cx="326" cy="735"/>
              </a:xfrm>
              <a:custGeom>
                <a:avLst/>
                <a:gdLst>
                  <a:gd name="T0" fmla="*/ 325 w 326"/>
                  <a:gd name="T1" fmla="*/ 196 h 735"/>
                  <a:gd name="T2" fmla="*/ 274 w 326"/>
                  <a:gd name="T3" fmla="*/ 734 h 735"/>
                  <a:gd name="T4" fmla="*/ 0 w 326"/>
                  <a:gd name="T5" fmla="*/ 536 h 735"/>
                  <a:gd name="T6" fmla="*/ 50 w 326"/>
                  <a:gd name="T7" fmla="*/ 0 h 735"/>
                  <a:gd name="T8" fmla="*/ 325 w 326"/>
                  <a:gd name="T9" fmla="*/ 196 h 7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6" h="735">
                    <a:moveTo>
                      <a:pt x="325" y="196"/>
                    </a:moveTo>
                    <a:lnTo>
                      <a:pt x="274" y="734"/>
                    </a:lnTo>
                    <a:lnTo>
                      <a:pt x="0" y="536"/>
                    </a:lnTo>
                    <a:lnTo>
                      <a:pt x="50" y="0"/>
                    </a:lnTo>
                    <a:lnTo>
                      <a:pt x="325" y="196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8" name="Freeform 30"/>
              <p:cNvSpPr>
                <a:spLocks/>
              </p:cNvSpPr>
              <p:nvPr/>
            </p:nvSpPr>
            <p:spPr bwMode="auto">
              <a:xfrm>
                <a:off x="1237" y="2617"/>
                <a:ext cx="359" cy="205"/>
              </a:xfrm>
              <a:custGeom>
                <a:avLst/>
                <a:gdLst>
                  <a:gd name="T0" fmla="*/ 264 w 359"/>
                  <a:gd name="T1" fmla="*/ 204 h 205"/>
                  <a:gd name="T2" fmla="*/ 0 w 359"/>
                  <a:gd name="T3" fmla="*/ 15 h 205"/>
                  <a:gd name="T4" fmla="*/ 93 w 359"/>
                  <a:gd name="T5" fmla="*/ 0 h 205"/>
                  <a:gd name="T6" fmla="*/ 358 w 359"/>
                  <a:gd name="T7" fmla="*/ 188 h 205"/>
                  <a:gd name="T8" fmla="*/ 264 w 359"/>
                  <a:gd name="T9" fmla="*/ 204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9" h="205">
                    <a:moveTo>
                      <a:pt x="264" y="204"/>
                    </a:moveTo>
                    <a:lnTo>
                      <a:pt x="0" y="15"/>
                    </a:lnTo>
                    <a:lnTo>
                      <a:pt x="93" y="0"/>
                    </a:lnTo>
                    <a:lnTo>
                      <a:pt x="358" y="188"/>
                    </a:lnTo>
                    <a:lnTo>
                      <a:pt x="264" y="204"/>
                    </a:lnTo>
                  </a:path>
                </a:pathLst>
              </a:custGeom>
              <a:solidFill>
                <a:srgbClr val="E5E5E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784" name="Group 31"/>
            <p:cNvGrpSpPr>
              <a:grpSpLocks/>
            </p:cNvGrpSpPr>
            <p:nvPr/>
          </p:nvGrpSpPr>
          <p:grpSpPr bwMode="auto">
            <a:xfrm>
              <a:off x="966" y="2583"/>
              <a:ext cx="415" cy="741"/>
              <a:chOff x="966" y="2583"/>
              <a:chExt cx="415" cy="741"/>
            </a:xfrm>
          </p:grpSpPr>
          <p:sp>
            <p:nvSpPr>
              <p:cNvPr id="75798" name="Freeform 32"/>
              <p:cNvSpPr>
                <a:spLocks/>
              </p:cNvSpPr>
              <p:nvPr/>
            </p:nvSpPr>
            <p:spPr bwMode="auto">
              <a:xfrm>
                <a:off x="1088" y="2584"/>
                <a:ext cx="293" cy="710"/>
              </a:xfrm>
              <a:custGeom>
                <a:avLst/>
                <a:gdLst>
                  <a:gd name="T0" fmla="*/ 292 w 293"/>
                  <a:gd name="T1" fmla="*/ 168 h 710"/>
                  <a:gd name="T2" fmla="*/ 292 w 293"/>
                  <a:gd name="T3" fmla="*/ 709 h 710"/>
                  <a:gd name="T4" fmla="*/ 0 w 293"/>
                  <a:gd name="T5" fmla="*/ 538 h 710"/>
                  <a:gd name="T6" fmla="*/ 0 w 293"/>
                  <a:gd name="T7" fmla="*/ 0 h 710"/>
                  <a:gd name="T8" fmla="*/ 292 w 293"/>
                  <a:gd name="T9" fmla="*/ 168 h 7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3" h="710">
                    <a:moveTo>
                      <a:pt x="292" y="168"/>
                    </a:moveTo>
                    <a:lnTo>
                      <a:pt x="292" y="709"/>
                    </a:lnTo>
                    <a:lnTo>
                      <a:pt x="0" y="538"/>
                    </a:lnTo>
                    <a:lnTo>
                      <a:pt x="0" y="0"/>
                    </a:lnTo>
                    <a:lnTo>
                      <a:pt x="292" y="168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9" name="Freeform 33"/>
              <p:cNvSpPr>
                <a:spLocks/>
              </p:cNvSpPr>
              <p:nvPr/>
            </p:nvSpPr>
            <p:spPr bwMode="auto">
              <a:xfrm>
                <a:off x="1259" y="2752"/>
                <a:ext cx="122" cy="572"/>
              </a:xfrm>
              <a:custGeom>
                <a:avLst/>
                <a:gdLst>
                  <a:gd name="T0" fmla="*/ 121 w 122"/>
                  <a:gd name="T1" fmla="*/ 0 h 572"/>
                  <a:gd name="T2" fmla="*/ 121 w 122"/>
                  <a:gd name="T3" fmla="*/ 540 h 572"/>
                  <a:gd name="T4" fmla="*/ 0 w 122"/>
                  <a:gd name="T5" fmla="*/ 571 h 572"/>
                  <a:gd name="T6" fmla="*/ 0 w 122"/>
                  <a:gd name="T7" fmla="*/ 30 h 572"/>
                  <a:gd name="T8" fmla="*/ 121 w 122"/>
                  <a:gd name="T9" fmla="*/ 0 h 5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72">
                    <a:moveTo>
                      <a:pt x="121" y="0"/>
                    </a:moveTo>
                    <a:lnTo>
                      <a:pt x="121" y="540"/>
                    </a:lnTo>
                    <a:lnTo>
                      <a:pt x="0" y="571"/>
                    </a:lnTo>
                    <a:lnTo>
                      <a:pt x="0" y="30"/>
                    </a:lnTo>
                    <a:lnTo>
                      <a:pt x="121" y="0"/>
                    </a:lnTo>
                  </a:path>
                </a:pathLst>
              </a:custGeom>
              <a:solidFill>
                <a:srgbClr val="00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0" name="Freeform 34"/>
              <p:cNvSpPr>
                <a:spLocks/>
              </p:cNvSpPr>
              <p:nvPr/>
            </p:nvSpPr>
            <p:spPr bwMode="auto">
              <a:xfrm>
                <a:off x="967" y="2583"/>
                <a:ext cx="414" cy="201"/>
              </a:xfrm>
              <a:custGeom>
                <a:avLst/>
                <a:gdLst>
                  <a:gd name="T0" fmla="*/ 291 w 414"/>
                  <a:gd name="T1" fmla="*/ 200 h 201"/>
                  <a:gd name="T2" fmla="*/ 0 w 414"/>
                  <a:gd name="T3" fmla="*/ 31 h 201"/>
                  <a:gd name="T4" fmla="*/ 120 w 414"/>
                  <a:gd name="T5" fmla="*/ 0 h 201"/>
                  <a:gd name="T6" fmla="*/ 413 w 414"/>
                  <a:gd name="T7" fmla="*/ 168 h 201"/>
                  <a:gd name="T8" fmla="*/ 291 w 414"/>
                  <a:gd name="T9" fmla="*/ 200 h 2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4" h="201">
                    <a:moveTo>
                      <a:pt x="291" y="200"/>
                    </a:moveTo>
                    <a:lnTo>
                      <a:pt x="0" y="31"/>
                    </a:lnTo>
                    <a:lnTo>
                      <a:pt x="120" y="0"/>
                    </a:lnTo>
                    <a:lnTo>
                      <a:pt x="413" y="168"/>
                    </a:lnTo>
                    <a:lnTo>
                      <a:pt x="291" y="200"/>
                    </a:lnTo>
                  </a:path>
                </a:pathLst>
              </a:cu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1" name="Freeform 35"/>
              <p:cNvSpPr>
                <a:spLocks/>
              </p:cNvSpPr>
              <p:nvPr/>
            </p:nvSpPr>
            <p:spPr bwMode="auto">
              <a:xfrm>
                <a:off x="1281" y="2777"/>
                <a:ext cx="80" cy="121"/>
              </a:xfrm>
              <a:custGeom>
                <a:avLst/>
                <a:gdLst>
                  <a:gd name="T0" fmla="*/ 0 w 80"/>
                  <a:gd name="T1" fmla="*/ 21 h 121"/>
                  <a:gd name="T2" fmla="*/ 79 w 80"/>
                  <a:gd name="T3" fmla="*/ 0 h 121"/>
                  <a:gd name="T4" fmla="*/ 79 w 80"/>
                  <a:gd name="T5" fmla="*/ 97 h 121"/>
                  <a:gd name="T6" fmla="*/ 0 w 80"/>
                  <a:gd name="T7" fmla="*/ 120 h 121"/>
                  <a:gd name="T8" fmla="*/ 0 w 80"/>
                  <a:gd name="T9" fmla="*/ 21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121">
                    <a:moveTo>
                      <a:pt x="0" y="21"/>
                    </a:moveTo>
                    <a:lnTo>
                      <a:pt x="79" y="0"/>
                    </a:lnTo>
                    <a:lnTo>
                      <a:pt x="79" y="97"/>
                    </a:lnTo>
                    <a:lnTo>
                      <a:pt x="0" y="120"/>
                    </a:lnTo>
                    <a:lnTo>
                      <a:pt x="0" y="21"/>
                    </a:lnTo>
                  </a:path>
                </a:pathLst>
              </a:cu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2" name="Freeform 36"/>
              <p:cNvSpPr>
                <a:spLocks/>
              </p:cNvSpPr>
              <p:nvPr/>
            </p:nvSpPr>
            <p:spPr bwMode="auto">
              <a:xfrm>
                <a:off x="966" y="2614"/>
                <a:ext cx="294" cy="710"/>
              </a:xfrm>
              <a:custGeom>
                <a:avLst/>
                <a:gdLst>
                  <a:gd name="T0" fmla="*/ 293 w 294"/>
                  <a:gd name="T1" fmla="*/ 169 h 710"/>
                  <a:gd name="T2" fmla="*/ 291 w 294"/>
                  <a:gd name="T3" fmla="*/ 709 h 710"/>
                  <a:gd name="T4" fmla="*/ 0 w 294"/>
                  <a:gd name="T5" fmla="*/ 539 h 710"/>
                  <a:gd name="T6" fmla="*/ 1 w 294"/>
                  <a:gd name="T7" fmla="*/ 0 h 710"/>
                  <a:gd name="T8" fmla="*/ 293 w 294"/>
                  <a:gd name="T9" fmla="*/ 169 h 7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4" h="710">
                    <a:moveTo>
                      <a:pt x="293" y="169"/>
                    </a:moveTo>
                    <a:lnTo>
                      <a:pt x="291" y="709"/>
                    </a:lnTo>
                    <a:lnTo>
                      <a:pt x="0" y="539"/>
                    </a:lnTo>
                    <a:lnTo>
                      <a:pt x="1" y="0"/>
                    </a:lnTo>
                    <a:lnTo>
                      <a:pt x="293" y="169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03" name="Freeform 37"/>
              <p:cNvSpPr>
                <a:spLocks/>
              </p:cNvSpPr>
              <p:nvPr/>
            </p:nvSpPr>
            <p:spPr bwMode="auto">
              <a:xfrm>
                <a:off x="981" y="2587"/>
                <a:ext cx="374" cy="187"/>
              </a:xfrm>
              <a:custGeom>
                <a:avLst/>
                <a:gdLst>
                  <a:gd name="T0" fmla="*/ 281 w 374"/>
                  <a:gd name="T1" fmla="*/ 186 h 187"/>
                  <a:gd name="T2" fmla="*/ 0 w 374"/>
                  <a:gd name="T3" fmla="*/ 23 h 187"/>
                  <a:gd name="T4" fmla="*/ 91 w 374"/>
                  <a:gd name="T5" fmla="*/ 0 h 187"/>
                  <a:gd name="T6" fmla="*/ 373 w 374"/>
                  <a:gd name="T7" fmla="*/ 161 h 187"/>
                  <a:gd name="T8" fmla="*/ 281 w 374"/>
                  <a:gd name="T9" fmla="*/ 186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4" h="187">
                    <a:moveTo>
                      <a:pt x="281" y="186"/>
                    </a:moveTo>
                    <a:lnTo>
                      <a:pt x="0" y="23"/>
                    </a:lnTo>
                    <a:lnTo>
                      <a:pt x="91" y="0"/>
                    </a:lnTo>
                    <a:lnTo>
                      <a:pt x="373" y="161"/>
                    </a:lnTo>
                    <a:lnTo>
                      <a:pt x="281" y="186"/>
                    </a:lnTo>
                  </a:path>
                </a:pathLst>
              </a:custGeom>
              <a:solidFill>
                <a:srgbClr val="E5E5E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785" name="Group 38"/>
            <p:cNvGrpSpPr>
              <a:grpSpLocks/>
            </p:cNvGrpSpPr>
            <p:nvPr/>
          </p:nvGrpSpPr>
          <p:grpSpPr bwMode="auto">
            <a:xfrm>
              <a:off x="829" y="2619"/>
              <a:ext cx="414" cy="742"/>
              <a:chOff x="829" y="2619"/>
              <a:chExt cx="414" cy="742"/>
            </a:xfrm>
          </p:grpSpPr>
          <p:sp>
            <p:nvSpPr>
              <p:cNvPr id="75793" name="Freeform 39"/>
              <p:cNvSpPr>
                <a:spLocks/>
              </p:cNvSpPr>
              <p:nvPr/>
            </p:nvSpPr>
            <p:spPr bwMode="auto">
              <a:xfrm>
                <a:off x="950" y="2620"/>
                <a:ext cx="293" cy="710"/>
              </a:xfrm>
              <a:custGeom>
                <a:avLst/>
                <a:gdLst>
                  <a:gd name="T0" fmla="*/ 292 w 293"/>
                  <a:gd name="T1" fmla="*/ 168 h 710"/>
                  <a:gd name="T2" fmla="*/ 292 w 293"/>
                  <a:gd name="T3" fmla="*/ 709 h 710"/>
                  <a:gd name="T4" fmla="*/ 0 w 293"/>
                  <a:gd name="T5" fmla="*/ 538 h 710"/>
                  <a:gd name="T6" fmla="*/ 0 w 293"/>
                  <a:gd name="T7" fmla="*/ 0 h 710"/>
                  <a:gd name="T8" fmla="*/ 292 w 293"/>
                  <a:gd name="T9" fmla="*/ 168 h 7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3" h="710">
                    <a:moveTo>
                      <a:pt x="292" y="168"/>
                    </a:moveTo>
                    <a:lnTo>
                      <a:pt x="292" y="709"/>
                    </a:lnTo>
                    <a:lnTo>
                      <a:pt x="0" y="538"/>
                    </a:lnTo>
                    <a:lnTo>
                      <a:pt x="0" y="0"/>
                    </a:lnTo>
                    <a:lnTo>
                      <a:pt x="292" y="168"/>
                    </a:lnTo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4" name="Freeform 40"/>
              <p:cNvSpPr>
                <a:spLocks/>
              </p:cNvSpPr>
              <p:nvPr/>
            </p:nvSpPr>
            <p:spPr bwMode="auto">
              <a:xfrm>
                <a:off x="1121" y="2788"/>
                <a:ext cx="122" cy="573"/>
              </a:xfrm>
              <a:custGeom>
                <a:avLst/>
                <a:gdLst>
                  <a:gd name="T0" fmla="*/ 121 w 122"/>
                  <a:gd name="T1" fmla="*/ 0 h 573"/>
                  <a:gd name="T2" fmla="*/ 121 w 122"/>
                  <a:gd name="T3" fmla="*/ 541 h 573"/>
                  <a:gd name="T4" fmla="*/ 0 w 122"/>
                  <a:gd name="T5" fmla="*/ 572 h 573"/>
                  <a:gd name="T6" fmla="*/ 0 w 122"/>
                  <a:gd name="T7" fmla="*/ 30 h 573"/>
                  <a:gd name="T8" fmla="*/ 121 w 122"/>
                  <a:gd name="T9" fmla="*/ 0 h 5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573">
                    <a:moveTo>
                      <a:pt x="121" y="0"/>
                    </a:moveTo>
                    <a:lnTo>
                      <a:pt x="121" y="541"/>
                    </a:lnTo>
                    <a:lnTo>
                      <a:pt x="0" y="572"/>
                    </a:lnTo>
                    <a:lnTo>
                      <a:pt x="0" y="30"/>
                    </a:lnTo>
                    <a:lnTo>
                      <a:pt x="121" y="0"/>
                    </a:lnTo>
                  </a:path>
                </a:pathLst>
              </a:custGeom>
              <a:solidFill>
                <a:srgbClr val="00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5" name="Freeform 41"/>
              <p:cNvSpPr>
                <a:spLocks/>
              </p:cNvSpPr>
              <p:nvPr/>
            </p:nvSpPr>
            <p:spPr bwMode="auto">
              <a:xfrm>
                <a:off x="829" y="2619"/>
                <a:ext cx="414" cy="202"/>
              </a:xfrm>
              <a:custGeom>
                <a:avLst/>
                <a:gdLst>
                  <a:gd name="T0" fmla="*/ 292 w 414"/>
                  <a:gd name="T1" fmla="*/ 201 h 202"/>
                  <a:gd name="T2" fmla="*/ 0 w 414"/>
                  <a:gd name="T3" fmla="*/ 32 h 202"/>
                  <a:gd name="T4" fmla="*/ 120 w 414"/>
                  <a:gd name="T5" fmla="*/ 0 h 202"/>
                  <a:gd name="T6" fmla="*/ 413 w 414"/>
                  <a:gd name="T7" fmla="*/ 169 h 202"/>
                  <a:gd name="T8" fmla="*/ 292 w 414"/>
                  <a:gd name="T9" fmla="*/ 201 h 2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4" h="202">
                    <a:moveTo>
                      <a:pt x="292" y="201"/>
                    </a:moveTo>
                    <a:lnTo>
                      <a:pt x="0" y="32"/>
                    </a:lnTo>
                    <a:lnTo>
                      <a:pt x="120" y="0"/>
                    </a:lnTo>
                    <a:lnTo>
                      <a:pt x="413" y="169"/>
                    </a:lnTo>
                    <a:lnTo>
                      <a:pt x="292" y="201"/>
                    </a:lnTo>
                  </a:path>
                </a:pathLst>
              </a:cu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6" name="Freeform 42"/>
              <p:cNvSpPr>
                <a:spLocks/>
              </p:cNvSpPr>
              <p:nvPr/>
            </p:nvSpPr>
            <p:spPr bwMode="auto">
              <a:xfrm>
                <a:off x="1143" y="2813"/>
                <a:ext cx="80" cy="122"/>
              </a:xfrm>
              <a:custGeom>
                <a:avLst/>
                <a:gdLst>
                  <a:gd name="T0" fmla="*/ 0 w 80"/>
                  <a:gd name="T1" fmla="*/ 21 h 122"/>
                  <a:gd name="T2" fmla="*/ 79 w 80"/>
                  <a:gd name="T3" fmla="*/ 0 h 122"/>
                  <a:gd name="T4" fmla="*/ 79 w 80"/>
                  <a:gd name="T5" fmla="*/ 99 h 122"/>
                  <a:gd name="T6" fmla="*/ 0 w 80"/>
                  <a:gd name="T7" fmla="*/ 121 h 122"/>
                  <a:gd name="T8" fmla="*/ 0 w 80"/>
                  <a:gd name="T9" fmla="*/ 21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122">
                    <a:moveTo>
                      <a:pt x="0" y="21"/>
                    </a:moveTo>
                    <a:lnTo>
                      <a:pt x="79" y="0"/>
                    </a:lnTo>
                    <a:lnTo>
                      <a:pt x="79" y="99"/>
                    </a:lnTo>
                    <a:lnTo>
                      <a:pt x="0" y="121"/>
                    </a:lnTo>
                    <a:lnTo>
                      <a:pt x="0" y="21"/>
                    </a:lnTo>
                  </a:path>
                </a:pathLst>
              </a:cu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7" name="Freeform 43"/>
              <p:cNvSpPr>
                <a:spLocks/>
              </p:cNvSpPr>
              <p:nvPr/>
            </p:nvSpPr>
            <p:spPr bwMode="auto">
              <a:xfrm>
                <a:off x="843" y="2624"/>
                <a:ext cx="374" cy="187"/>
              </a:xfrm>
              <a:custGeom>
                <a:avLst/>
                <a:gdLst>
                  <a:gd name="T0" fmla="*/ 281 w 374"/>
                  <a:gd name="T1" fmla="*/ 186 h 187"/>
                  <a:gd name="T2" fmla="*/ 0 w 374"/>
                  <a:gd name="T3" fmla="*/ 23 h 187"/>
                  <a:gd name="T4" fmla="*/ 91 w 374"/>
                  <a:gd name="T5" fmla="*/ 0 h 187"/>
                  <a:gd name="T6" fmla="*/ 373 w 374"/>
                  <a:gd name="T7" fmla="*/ 161 h 187"/>
                  <a:gd name="T8" fmla="*/ 281 w 374"/>
                  <a:gd name="T9" fmla="*/ 186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4" h="187">
                    <a:moveTo>
                      <a:pt x="281" y="186"/>
                    </a:moveTo>
                    <a:lnTo>
                      <a:pt x="0" y="23"/>
                    </a:lnTo>
                    <a:lnTo>
                      <a:pt x="91" y="0"/>
                    </a:lnTo>
                    <a:lnTo>
                      <a:pt x="373" y="161"/>
                    </a:lnTo>
                    <a:lnTo>
                      <a:pt x="281" y="186"/>
                    </a:lnTo>
                  </a:path>
                </a:pathLst>
              </a:custGeom>
              <a:solidFill>
                <a:srgbClr val="E5E5E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786" name="Group 44"/>
            <p:cNvGrpSpPr>
              <a:grpSpLocks/>
            </p:cNvGrpSpPr>
            <p:nvPr/>
          </p:nvGrpSpPr>
          <p:grpSpPr bwMode="auto">
            <a:xfrm>
              <a:off x="692" y="2652"/>
              <a:ext cx="430" cy="742"/>
              <a:chOff x="692" y="2652"/>
              <a:chExt cx="430" cy="742"/>
            </a:xfrm>
          </p:grpSpPr>
          <p:sp>
            <p:nvSpPr>
              <p:cNvPr id="75787" name="Freeform 45"/>
              <p:cNvSpPr>
                <a:spLocks/>
              </p:cNvSpPr>
              <p:nvPr/>
            </p:nvSpPr>
            <p:spPr bwMode="auto">
              <a:xfrm>
                <a:off x="828" y="2652"/>
                <a:ext cx="294" cy="709"/>
              </a:xfrm>
              <a:custGeom>
                <a:avLst/>
                <a:gdLst>
                  <a:gd name="T0" fmla="*/ 293 w 294"/>
                  <a:gd name="T1" fmla="*/ 168 h 709"/>
                  <a:gd name="T2" fmla="*/ 293 w 294"/>
                  <a:gd name="T3" fmla="*/ 708 h 709"/>
                  <a:gd name="T4" fmla="*/ 0 w 294"/>
                  <a:gd name="T5" fmla="*/ 538 h 709"/>
                  <a:gd name="T6" fmla="*/ 1 w 294"/>
                  <a:gd name="T7" fmla="*/ 0 h 709"/>
                  <a:gd name="T8" fmla="*/ 293 w 294"/>
                  <a:gd name="T9" fmla="*/ 168 h 7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4" h="709">
                    <a:moveTo>
                      <a:pt x="293" y="168"/>
                    </a:moveTo>
                    <a:lnTo>
                      <a:pt x="293" y="708"/>
                    </a:lnTo>
                    <a:lnTo>
                      <a:pt x="0" y="538"/>
                    </a:lnTo>
                    <a:lnTo>
                      <a:pt x="1" y="0"/>
                    </a:lnTo>
                    <a:lnTo>
                      <a:pt x="293" y="168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8" name="Freeform 46"/>
              <p:cNvSpPr>
                <a:spLocks/>
              </p:cNvSpPr>
              <p:nvPr/>
            </p:nvSpPr>
            <p:spPr bwMode="auto">
              <a:xfrm>
                <a:off x="984" y="2821"/>
                <a:ext cx="123" cy="572"/>
              </a:xfrm>
              <a:custGeom>
                <a:avLst/>
                <a:gdLst>
                  <a:gd name="T0" fmla="*/ 122 w 123"/>
                  <a:gd name="T1" fmla="*/ 0 h 572"/>
                  <a:gd name="T2" fmla="*/ 122 w 123"/>
                  <a:gd name="T3" fmla="*/ 540 h 572"/>
                  <a:gd name="T4" fmla="*/ 0 w 123"/>
                  <a:gd name="T5" fmla="*/ 571 h 572"/>
                  <a:gd name="T6" fmla="*/ 0 w 123"/>
                  <a:gd name="T7" fmla="*/ 30 h 572"/>
                  <a:gd name="T8" fmla="*/ 122 w 123"/>
                  <a:gd name="T9" fmla="*/ 0 h 5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" h="572">
                    <a:moveTo>
                      <a:pt x="122" y="0"/>
                    </a:moveTo>
                    <a:lnTo>
                      <a:pt x="122" y="540"/>
                    </a:lnTo>
                    <a:lnTo>
                      <a:pt x="0" y="571"/>
                    </a:lnTo>
                    <a:lnTo>
                      <a:pt x="0" y="30"/>
                    </a:lnTo>
                    <a:lnTo>
                      <a:pt x="122" y="0"/>
                    </a:lnTo>
                  </a:path>
                </a:pathLst>
              </a:custGeom>
              <a:solidFill>
                <a:srgbClr val="00CC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89" name="Freeform 47"/>
              <p:cNvSpPr>
                <a:spLocks/>
              </p:cNvSpPr>
              <p:nvPr/>
            </p:nvSpPr>
            <p:spPr bwMode="auto">
              <a:xfrm>
                <a:off x="692" y="2653"/>
                <a:ext cx="415" cy="200"/>
              </a:xfrm>
              <a:custGeom>
                <a:avLst/>
                <a:gdLst>
                  <a:gd name="T0" fmla="*/ 292 w 415"/>
                  <a:gd name="T1" fmla="*/ 199 h 200"/>
                  <a:gd name="T2" fmla="*/ 0 w 415"/>
                  <a:gd name="T3" fmla="*/ 31 h 200"/>
                  <a:gd name="T4" fmla="*/ 121 w 415"/>
                  <a:gd name="T5" fmla="*/ 0 h 200"/>
                  <a:gd name="T6" fmla="*/ 414 w 415"/>
                  <a:gd name="T7" fmla="*/ 167 h 200"/>
                  <a:gd name="T8" fmla="*/ 292 w 415"/>
                  <a:gd name="T9" fmla="*/ 199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5" h="200">
                    <a:moveTo>
                      <a:pt x="292" y="199"/>
                    </a:moveTo>
                    <a:lnTo>
                      <a:pt x="0" y="31"/>
                    </a:lnTo>
                    <a:lnTo>
                      <a:pt x="121" y="0"/>
                    </a:lnTo>
                    <a:lnTo>
                      <a:pt x="414" y="167"/>
                    </a:lnTo>
                    <a:lnTo>
                      <a:pt x="292" y="199"/>
                    </a:lnTo>
                  </a:path>
                </a:pathLst>
              </a:cu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0" name="Freeform 48"/>
              <p:cNvSpPr>
                <a:spLocks/>
              </p:cNvSpPr>
              <p:nvPr/>
            </p:nvSpPr>
            <p:spPr bwMode="auto">
              <a:xfrm>
                <a:off x="1007" y="2846"/>
                <a:ext cx="79" cy="122"/>
              </a:xfrm>
              <a:custGeom>
                <a:avLst/>
                <a:gdLst>
                  <a:gd name="T0" fmla="*/ 0 w 79"/>
                  <a:gd name="T1" fmla="*/ 22 h 122"/>
                  <a:gd name="T2" fmla="*/ 78 w 79"/>
                  <a:gd name="T3" fmla="*/ 0 h 122"/>
                  <a:gd name="T4" fmla="*/ 78 w 79"/>
                  <a:gd name="T5" fmla="*/ 98 h 122"/>
                  <a:gd name="T6" fmla="*/ 0 w 79"/>
                  <a:gd name="T7" fmla="*/ 121 h 122"/>
                  <a:gd name="T8" fmla="*/ 0 w 79"/>
                  <a:gd name="T9" fmla="*/ 22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9" h="122">
                    <a:moveTo>
                      <a:pt x="0" y="22"/>
                    </a:moveTo>
                    <a:lnTo>
                      <a:pt x="78" y="0"/>
                    </a:lnTo>
                    <a:lnTo>
                      <a:pt x="78" y="98"/>
                    </a:lnTo>
                    <a:lnTo>
                      <a:pt x="0" y="121"/>
                    </a:lnTo>
                    <a:lnTo>
                      <a:pt x="0" y="22"/>
                    </a:lnTo>
                  </a:path>
                </a:pathLst>
              </a:custGeom>
              <a:solidFill>
                <a:srgbClr val="FF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1" name="Freeform 49"/>
              <p:cNvSpPr>
                <a:spLocks/>
              </p:cNvSpPr>
              <p:nvPr/>
            </p:nvSpPr>
            <p:spPr bwMode="auto">
              <a:xfrm>
                <a:off x="692" y="2684"/>
                <a:ext cx="293" cy="710"/>
              </a:xfrm>
              <a:custGeom>
                <a:avLst/>
                <a:gdLst>
                  <a:gd name="T0" fmla="*/ 292 w 293"/>
                  <a:gd name="T1" fmla="*/ 168 h 710"/>
                  <a:gd name="T2" fmla="*/ 292 w 293"/>
                  <a:gd name="T3" fmla="*/ 709 h 710"/>
                  <a:gd name="T4" fmla="*/ 0 w 293"/>
                  <a:gd name="T5" fmla="*/ 538 h 710"/>
                  <a:gd name="T6" fmla="*/ 0 w 293"/>
                  <a:gd name="T7" fmla="*/ 0 h 710"/>
                  <a:gd name="T8" fmla="*/ 292 w 293"/>
                  <a:gd name="T9" fmla="*/ 168 h 7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3" h="710">
                    <a:moveTo>
                      <a:pt x="292" y="168"/>
                    </a:moveTo>
                    <a:lnTo>
                      <a:pt x="292" y="709"/>
                    </a:lnTo>
                    <a:lnTo>
                      <a:pt x="0" y="538"/>
                    </a:lnTo>
                    <a:lnTo>
                      <a:pt x="0" y="0"/>
                    </a:lnTo>
                    <a:lnTo>
                      <a:pt x="292" y="168"/>
                    </a:lnTo>
                  </a:path>
                </a:pathLst>
              </a:cu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792" name="Freeform 50"/>
              <p:cNvSpPr>
                <a:spLocks/>
              </p:cNvSpPr>
              <p:nvPr/>
            </p:nvSpPr>
            <p:spPr bwMode="auto">
              <a:xfrm>
                <a:off x="707" y="2656"/>
                <a:ext cx="373" cy="187"/>
              </a:xfrm>
              <a:custGeom>
                <a:avLst/>
                <a:gdLst>
                  <a:gd name="T0" fmla="*/ 280 w 373"/>
                  <a:gd name="T1" fmla="*/ 186 h 187"/>
                  <a:gd name="T2" fmla="*/ 0 w 373"/>
                  <a:gd name="T3" fmla="*/ 24 h 187"/>
                  <a:gd name="T4" fmla="*/ 91 w 373"/>
                  <a:gd name="T5" fmla="*/ 0 h 187"/>
                  <a:gd name="T6" fmla="*/ 372 w 373"/>
                  <a:gd name="T7" fmla="*/ 162 h 187"/>
                  <a:gd name="T8" fmla="*/ 280 w 373"/>
                  <a:gd name="T9" fmla="*/ 186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3" h="187">
                    <a:moveTo>
                      <a:pt x="280" y="186"/>
                    </a:moveTo>
                    <a:lnTo>
                      <a:pt x="0" y="24"/>
                    </a:lnTo>
                    <a:lnTo>
                      <a:pt x="91" y="0"/>
                    </a:lnTo>
                    <a:lnTo>
                      <a:pt x="372" y="162"/>
                    </a:lnTo>
                    <a:lnTo>
                      <a:pt x="280" y="186"/>
                    </a:lnTo>
                  </a:path>
                </a:pathLst>
              </a:custGeom>
              <a:solidFill>
                <a:srgbClr val="E5E5E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5779" name="矩形 3"/>
          <p:cNvSpPr>
            <a:spLocks noChangeArrowheads="1"/>
          </p:cNvSpPr>
          <p:nvPr/>
        </p:nvSpPr>
        <p:spPr bwMode="auto">
          <a:xfrm>
            <a:off x="683568" y="1124744"/>
            <a:ext cx="6840760" cy="281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Wingdings" charset="0"/>
              <a:buNone/>
            </a:pPr>
            <a:r>
              <a:rPr lang="en-US" altLang="zh-CN" sz="2800" dirty="0" err="1">
                <a:solidFill>
                  <a:srgbClr val="003366"/>
                </a:solidFill>
                <a:cs typeface="Times New Roman" charset="0"/>
              </a:rPr>
              <a:t>struct</a:t>
            </a:r>
            <a:r>
              <a:rPr lang="en-US" altLang="zh-CN" sz="2800" dirty="0">
                <a:solidFill>
                  <a:srgbClr val="003366"/>
                </a:solidFill>
                <a:cs typeface="Times New Roman" charset="0"/>
              </a:rPr>
              <a:t> Book {</a:t>
            </a:r>
          </a:p>
          <a:p>
            <a:pPr marL="838200" lvl="1" indent="-366713">
              <a:lnSpc>
                <a:spcPct val="90000"/>
              </a:lnSpc>
              <a:buFont typeface="Wingdings" charset="0"/>
              <a:buNone/>
            </a:pPr>
            <a:r>
              <a:rPr lang="en-US" altLang="zh-CN" sz="2800" dirty="0">
                <a:solidFill>
                  <a:srgbClr val="003366"/>
                </a:solidFill>
                <a:cs typeface="Times New Roman" charset="0"/>
              </a:rPr>
              <a:t>			char title[20];</a:t>
            </a:r>
          </a:p>
          <a:p>
            <a:pPr marL="838200" lvl="1" indent="-366713">
              <a:lnSpc>
                <a:spcPct val="90000"/>
              </a:lnSpc>
              <a:buFont typeface="Wingdings" charset="0"/>
              <a:buNone/>
            </a:pPr>
            <a:r>
              <a:rPr lang="en-US" altLang="zh-CN" sz="2800" dirty="0">
                <a:solidFill>
                  <a:srgbClr val="003366"/>
                </a:solidFill>
                <a:cs typeface="Times New Roman" charset="0"/>
              </a:rPr>
              <a:t>              char ISBN[20];</a:t>
            </a:r>
          </a:p>
          <a:p>
            <a:pPr marL="838200" lvl="1" indent="-366713">
              <a:lnSpc>
                <a:spcPct val="90000"/>
              </a:lnSpc>
              <a:buFont typeface="Wingdings" charset="0"/>
              <a:buNone/>
            </a:pPr>
            <a:r>
              <a:rPr lang="en-US" altLang="zh-CN" sz="2800" dirty="0">
                <a:solidFill>
                  <a:srgbClr val="003366"/>
                </a:solidFill>
                <a:cs typeface="Times New Roman" charset="0"/>
              </a:rPr>
              <a:t>			char* author;</a:t>
            </a:r>
          </a:p>
          <a:p>
            <a:pPr marL="838200" lvl="1" indent="-366713">
              <a:lnSpc>
                <a:spcPct val="90000"/>
              </a:lnSpc>
              <a:buFont typeface="Wingdings" charset="0"/>
              <a:buNone/>
            </a:pPr>
            <a:r>
              <a:rPr lang="en-US" altLang="zh-CN" sz="2800" dirty="0">
                <a:solidFill>
                  <a:srgbClr val="003366"/>
                </a:solidFill>
                <a:cs typeface="Times New Roman" charset="0"/>
              </a:rPr>
              <a:t>			</a:t>
            </a:r>
            <a:r>
              <a:rPr lang="en-US" altLang="zh-CN" sz="2800" dirty="0" err="1">
                <a:solidFill>
                  <a:srgbClr val="003366"/>
                </a:solidFill>
                <a:cs typeface="Times New Roman" charset="0"/>
              </a:rPr>
              <a:t>int</a:t>
            </a:r>
            <a:r>
              <a:rPr lang="en-US" altLang="zh-CN" sz="2800" dirty="0">
                <a:solidFill>
                  <a:srgbClr val="003366"/>
                </a:solidFill>
                <a:cs typeface="Times New Roman" charset="0"/>
              </a:rPr>
              <a:t> pages;</a:t>
            </a:r>
          </a:p>
          <a:p>
            <a:pPr marL="838200" lvl="1" indent="-366713">
              <a:lnSpc>
                <a:spcPct val="90000"/>
              </a:lnSpc>
              <a:buFont typeface="Wingdings" charset="0"/>
              <a:buNone/>
            </a:pPr>
            <a:r>
              <a:rPr lang="en-US" altLang="zh-CN" sz="2800" dirty="0">
                <a:solidFill>
                  <a:srgbClr val="003366"/>
                </a:solidFill>
                <a:cs typeface="Times New Roman" charset="0"/>
              </a:rPr>
              <a:t>			float price;</a:t>
            </a:r>
          </a:p>
          <a:p>
            <a:pPr marL="457200" indent="-457200">
              <a:lnSpc>
                <a:spcPct val="90000"/>
              </a:lnSpc>
              <a:buFont typeface="Wingdings" charset="0"/>
              <a:buNone/>
            </a:pPr>
            <a:r>
              <a:rPr lang="en-US" altLang="zh-CN" sz="2800" dirty="0">
                <a:solidFill>
                  <a:srgbClr val="003366"/>
                </a:solidFill>
                <a:cs typeface="Times New Roman" charset="0"/>
              </a:rPr>
              <a:t>		};</a:t>
            </a:r>
          </a:p>
        </p:txBody>
      </p:sp>
      <p:sp>
        <p:nvSpPr>
          <p:cNvPr id="45" name="矩形 3"/>
          <p:cNvSpPr>
            <a:spLocks noChangeArrowheads="1"/>
          </p:cNvSpPr>
          <p:nvPr/>
        </p:nvSpPr>
        <p:spPr bwMode="auto">
          <a:xfrm>
            <a:off x="3923928" y="3645024"/>
            <a:ext cx="4572000" cy="281307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838200" indent="-366713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Book_recored</a:t>
            </a:r>
            <a:r>
              <a:rPr lang="en-US" altLang="zh-CN" dirty="0"/>
              <a:t>{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		char ID[20];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      </a:t>
            </a:r>
            <a:r>
              <a:rPr lang="en-US" altLang="zh-CN" sz="2400" dirty="0" err="1">
                <a:ea typeface="宋体" panose="02010600030101010101" pitchFamily="2" charset="-122"/>
              </a:rPr>
              <a:t>struct</a:t>
            </a:r>
            <a:r>
              <a:rPr lang="en-US" altLang="zh-CN" sz="2400" dirty="0">
                <a:ea typeface="宋体" panose="02010600030101010101" pitchFamily="2" charset="-122"/>
              </a:rPr>
              <a:t> Book book;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		</a:t>
            </a:r>
            <a:r>
              <a:rPr lang="en-US" altLang="zh-CN" sz="2400" dirty="0" err="1"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ea typeface="宋体" panose="02010600030101010101" pitchFamily="2" charset="-122"/>
              </a:rPr>
              <a:t> state;	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      </a:t>
            </a:r>
            <a:r>
              <a:rPr lang="en-US" altLang="zh-CN" sz="2400" dirty="0" err="1">
                <a:ea typeface="宋体" panose="02010600030101010101" pitchFamily="2" charset="-122"/>
              </a:rPr>
              <a:t>struct</a:t>
            </a:r>
            <a:r>
              <a:rPr lang="en-US" altLang="zh-CN" sz="2400" dirty="0">
                <a:ea typeface="宋体" panose="02010600030101010101" pitchFamily="2" charset="-122"/>
              </a:rPr>
              <a:t> Date d;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      </a:t>
            </a:r>
            <a:r>
              <a:rPr lang="en-US" altLang="zh-CN" sz="2400" dirty="0" err="1">
                <a:ea typeface="宋体" panose="02010600030101010101" pitchFamily="2" charset="-122"/>
              </a:rPr>
              <a:t>struct</a:t>
            </a:r>
            <a:r>
              <a:rPr lang="en-US" altLang="zh-CN" sz="2400" dirty="0">
                <a:ea typeface="宋体" panose="02010600030101010101" pitchFamily="2" charset="-122"/>
              </a:rPr>
              <a:t> Reader person;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      </a:t>
            </a:r>
            <a:r>
              <a:rPr lang="en-US" altLang="zh-CN" sz="2800" dirty="0">
                <a:ea typeface="宋体" panose="02010600030101010101" pitchFamily="2" charset="-122"/>
              </a:rPr>
              <a:t>// borrowing record</a:t>
            </a:r>
            <a:r>
              <a:rPr lang="zh-CN" altLang="en-US" sz="2800" dirty="0">
                <a:ea typeface="宋体" panose="02010600030101010101" pitchFamily="2" charset="-122"/>
              </a:rPr>
              <a:t>？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/>
              <a:t>		};</a:t>
            </a:r>
          </a:p>
        </p:txBody>
      </p:sp>
    </p:spTree>
    <p:extLst>
      <p:ext uri="{BB962C8B-B14F-4D97-AF65-F5344CB8AC3E}">
        <p14:creationId xmlns:p14="http://schemas.microsoft.com/office/powerpoint/2010/main" val="218878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List-A self-</a:t>
            </a:r>
            <a:r>
              <a:rPr kumimoji="1" lang="en-US" altLang="zh-CN" dirty="0"/>
              <a:t>referential structure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Linked list</a:t>
            </a:r>
          </a:p>
          <a:p>
            <a:pPr lvl="1"/>
            <a:r>
              <a:rPr lang="en-US" altLang="zh-CN" dirty="0"/>
              <a:t>A linear collection of data elements, called nodes, each pointing to the next node by means of a pointer.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Consists of a group of nodes which together represent a </a:t>
            </a:r>
            <a:r>
              <a:rPr lang="en-US" altLang="zh-CN" dirty="0">
                <a:solidFill>
                  <a:srgbClr val="FF0000"/>
                </a:solidFill>
              </a:rPr>
              <a:t>sequence.</a:t>
            </a:r>
          </a:p>
          <a:p>
            <a:r>
              <a:rPr lang="en-US" altLang="zh-CN" dirty="0"/>
              <a:t>Declaration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struct  </a:t>
            </a:r>
            <a:r>
              <a:rPr lang="en-US" altLang="zh-CN" sz="2000" i="1" dirty="0" err="1"/>
              <a:t>ListNode</a:t>
            </a:r>
            <a:r>
              <a:rPr lang="en-US" altLang="zh-CN" sz="2000" dirty="0"/>
              <a:t> { </a:t>
            </a:r>
          </a:p>
          <a:p>
            <a:pPr marL="0" indent="0">
              <a:buNone/>
            </a:pPr>
            <a:r>
              <a:rPr lang="en-US" altLang="zh-CN" sz="2000" dirty="0"/>
              <a:t>	data; </a:t>
            </a:r>
            <a:r>
              <a:rPr lang="en-US" altLang="zh-CN" sz="2000" i="1" dirty="0"/>
              <a:t>// The data being stored in the node</a:t>
            </a:r>
            <a:r>
              <a:rPr lang="en-US" altLang="zh-CN" sz="2000" dirty="0"/>
              <a:t> </a:t>
            </a:r>
          </a:p>
          <a:p>
            <a:pPr marL="0" indent="0">
              <a:buNone/>
            </a:pPr>
            <a:r>
              <a:rPr lang="en-US" altLang="zh-CN" sz="2000" i="1" dirty="0"/>
              <a:t>	</a:t>
            </a:r>
            <a:r>
              <a:rPr lang="en-US" altLang="zh-CN" sz="2000" i="1" dirty="0" err="1"/>
              <a:t>ListNode</a:t>
            </a:r>
            <a:r>
              <a:rPr lang="en-US" altLang="zh-CN" sz="2000" dirty="0"/>
              <a:t> *</a:t>
            </a:r>
            <a:r>
              <a:rPr lang="en-US" altLang="zh-CN" sz="2000" dirty="0" err="1"/>
              <a:t>pNext</a:t>
            </a:r>
            <a:r>
              <a:rPr lang="en-US" altLang="zh-CN" sz="2000" dirty="0"/>
              <a:t> </a:t>
            </a:r>
            <a:r>
              <a:rPr lang="en-US" altLang="zh-CN" sz="2000" i="1" dirty="0"/>
              <a:t>// pointer to the next , NULL for last node</a:t>
            </a:r>
            <a:r>
              <a:rPr lang="en-US" altLang="zh-CN" sz="2000" dirty="0"/>
              <a:t>  }</a:t>
            </a:r>
            <a:r>
              <a:rPr lang="zh-CN" altLang="en-US" sz="2000" dirty="0"/>
              <a:t>；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</a:p>
          <a:p>
            <a:pPr lvl="0"/>
            <a:r>
              <a:rPr lang="en-US" altLang="zh-CN" dirty="0"/>
              <a:t>Initialization</a:t>
            </a:r>
          </a:p>
          <a:p>
            <a:pPr lvl="1"/>
            <a:r>
              <a:rPr lang="en-US" altLang="zh-CN" dirty="0"/>
              <a:t>Starting from a NULL list</a:t>
            </a:r>
          </a:p>
          <a:p>
            <a:pPr marL="457200" lvl="1" indent="0">
              <a:buNone/>
            </a:pPr>
            <a:r>
              <a:rPr lang="en-US" altLang="zh-CN" dirty="0"/>
              <a:t>	struct </a:t>
            </a:r>
            <a:r>
              <a:rPr lang="en-US" altLang="zh-CN" i="1" dirty="0" err="1"/>
              <a:t>ListNode</a:t>
            </a:r>
            <a:r>
              <a:rPr lang="en-US" altLang="zh-CN" i="1" dirty="0"/>
              <a:t> *</a:t>
            </a:r>
            <a:r>
              <a:rPr lang="en-US" altLang="zh-CN" dirty="0" err="1"/>
              <a:t>pHead</a:t>
            </a:r>
            <a:r>
              <a:rPr lang="en-US" altLang="zh-CN" dirty="0"/>
              <a:t> = NULL; </a:t>
            </a:r>
          </a:p>
          <a:p>
            <a:pPr lvl="1"/>
            <a:r>
              <a:rPr lang="en-US" altLang="zh-CN" dirty="0"/>
              <a:t>Construct the first node (head)</a:t>
            </a:r>
          </a:p>
          <a:p>
            <a:pPr marL="914400" lvl="2" indent="0">
              <a:buNone/>
            </a:pPr>
            <a:r>
              <a:rPr lang="en-US" altLang="zh-CN" dirty="0"/>
              <a:t>struct </a:t>
            </a:r>
            <a:r>
              <a:rPr lang="en-US" altLang="zh-CN" dirty="0" err="1"/>
              <a:t>ListNode</a:t>
            </a:r>
            <a:r>
              <a:rPr lang="en-US" altLang="zh-CN" dirty="0"/>
              <a:t> </a:t>
            </a:r>
            <a:r>
              <a:rPr lang="zh-CN" altLang="en-US" dirty="0"/>
              <a:t>*</a:t>
            </a:r>
            <a:r>
              <a:rPr lang="en-US" altLang="zh-CN" dirty="0" err="1"/>
              <a:t>pHead</a:t>
            </a:r>
            <a:r>
              <a:rPr lang="en-US" altLang="zh-CN" dirty="0"/>
              <a:t> = (struct </a:t>
            </a:r>
            <a:r>
              <a:rPr lang="en-US" altLang="zh-CN" dirty="0" err="1"/>
              <a:t>ListNode</a:t>
            </a:r>
            <a:r>
              <a:rPr lang="en-US" altLang="zh-CN" dirty="0"/>
              <a:t>*) malloc(</a:t>
            </a:r>
            <a:r>
              <a:rPr lang="en-US" altLang="zh-CN" dirty="0" err="1"/>
              <a:t>sizeof</a:t>
            </a:r>
            <a:r>
              <a:rPr lang="en-US" altLang="zh-CN" dirty="0"/>
              <a:t>(struct </a:t>
            </a:r>
            <a:r>
              <a:rPr lang="en-US" altLang="zh-CN" dirty="0" err="1"/>
              <a:t>ListNode</a:t>
            </a:r>
            <a:r>
              <a:rPr lang="en-US" altLang="zh-CN" dirty="0"/>
              <a:t>)); </a:t>
            </a:r>
            <a:r>
              <a:rPr lang="en-US" altLang="zh-CN" dirty="0" err="1"/>
              <a:t>pHead</a:t>
            </a:r>
            <a:r>
              <a:rPr lang="en-US" altLang="zh-CN" dirty="0"/>
              <a:t>-&gt;data = …; </a:t>
            </a:r>
            <a:r>
              <a:rPr lang="en-US" altLang="zh-CN" dirty="0" err="1"/>
              <a:t>pHead</a:t>
            </a:r>
            <a:r>
              <a:rPr lang="en-US" altLang="zh-CN" dirty="0"/>
              <a:t>-&gt;</a:t>
            </a:r>
            <a:r>
              <a:rPr lang="en-US" altLang="zh-CN" dirty="0" err="1"/>
              <a:t>pNext</a:t>
            </a:r>
            <a:r>
              <a:rPr lang="en-US" altLang="zh-CN" dirty="0"/>
              <a:t> =NULL; </a:t>
            </a: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057400"/>
            <a:ext cx="4419600" cy="4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5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Introduction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>
                <a:ea typeface="宋体" panose="02010600030101010101" pitchFamily="2" charset="-122"/>
              </a:rPr>
              <a:t>Program = Data structure +Algorithm 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r>
              <a:rPr kumimoji="1" lang="en-US" altLang="zh-CN" sz="2400" dirty="0">
                <a:ea typeface="宋体" panose="02010600030101010101" pitchFamily="2" charset="-122"/>
              </a:rPr>
              <a:t>Data structure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26" name="AutoShape 4"/>
          <p:cNvSpPr>
            <a:spLocks noChangeArrowheads="1"/>
          </p:cNvSpPr>
          <p:nvPr/>
        </p:nvSpPr>
        <p:spPr bwMode="auto">
          <a:xfrm>
            <a:off x="3429000" y="1988840"/>
            <a:ext cx="1981200" cy="5334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Data Types</a:t>
            </a: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1143000" y="3208040"/>
            <a:ext cx="1828800" cy="914400"/>
          </a:xfrm>
          <a:prstGeom prst="flowChartProcess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Derived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Types</a:t>
            </a: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>
            <a:off x="3352800" y="3208040"/>
            <a:ext cx="2133600" cy="9144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Fundamental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Types</a:t>
            </a:r>
          </a:p>
        </p:txBody>
      </p:sp>
      <p:sp>
        <p:nvSpPr>
          <p:cNvPr id="29" name="AutoShape 8"/>
          <p:cNvSpPr>
            <a:spLocks noChangeArrowheads="1"/>
          </p:cNvSpPr>
          <p:nvPr/>
        </p:nvSpPr>
        <p:spPr bwMode="auto">
          <a:xfrm>
            <a:off x="5867400" y="3208040"/>
            <a:ext cx="2133600" cy="914400"/>
          </a:xfrm>
          <a:prstGeom prst="flowChartProcess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User-defined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Types</a:t>
            </a:r>
          </a:p>
        </p:txBody>
      </p:sp>
      <p:cxnSp>
        <p:nvCxnSpPr>
          <p:cNvPr id="30" name="AutoShape 9"/>
          <p:cNvCxnSpPr>
            <a:cxnSpLocks noChangeShapeType="1"/>
            <a:stCxn id="26" idx="2"/>
            <a:endCxn id="27" idx="0"/>
          </p:cNvCxnSpPr>
          <p:nvPr/>
        </p:nvCxnSpPr>
        <p:spPr bwMode="auto">
          <a:xfrm flipH="1">
            <a:off x="2057400" y="2522240"/>
            <a:ext cx="2362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10"/>
          <p:cNvCxnSpPr>
            <a:cxnSpLocks noChangeShapeType="1"/>
            <a:stCxn id="26" idx="2"/>
            <a:endCxn id="28" idx="0"/>
          </p:cNvCxnSpPr>
          <p:nvPr/>
        </p:nvCxnSpPr>
        <p:spPr bwMode="auto">
          <a:xfrm>
            <a:off x="4419600" y="2522240"/>
            <a:ext cx="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1"/>
          <p:cNvCxnSpPr>
            <a:cxnSpLocks noChangeShapeType="1"/>
            <a:stCxn id="26" idx="2"/>
            <a:endCxn id="29" idx="0"/>
          </p:cNvCxnSpPr>
          <p:nvPr/>
        </p:nvCxnSpPr>
        <p:spPr bwMode="auto">
          <a:xfrm>
            <a:off x="4419600" y="2522240"/>
            <a:ext cx="25146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3200400" y="4198640"/>
            <a:ext cx="2667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Integral Types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Float / double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Character Types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943600" y="4198640"/>
            <a:ext cx="26670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Structures</a:t>
            </a:r>
            <a:endParaRPr lang="en-US" altLang="zh-CN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Unions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Enumerations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184920" y="4198640"/>
            <a:ext cx="2667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Arrays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Pointers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43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4" grpId="0"/>
      <p:bldP spid="35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Linked list operations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Transverse</a:t>
            </a:r>
          </a:p>
          <a:p>
            <a:pPr marL="0" indent="0">
              <a:buNone/>
            </a:pPr>
            <a:r>
              <a:rPr lang="en-US" altLang="zh-CN" dirty="0"/>
              <a:t>	struct </a:t>
            </a:r>
            <a:r>
              <a:rPr lang="en-US" altLang="zh-CN" i="1" dirty="0" err="1"/>
              <a:t>ListNode</a:t>
            </a:r>
            <a:r>
              <a:rPr lang="en-US" altLang="zh-CN" dirty="0"/>
              <a:t> *cur = head;</a:t>
            </a:r>
          </a:p>
          <a:p>
            <a:pPr marL="0" indent="0">
              <a:buNone/>
            </a:pPr>
            <a:r>
              <a:rPr lang="en-US" altLang="zh-CN" dirty="0"/>
              <a:t>	while (cur !=NULL) { cur-&gt;data…; cur = cur-&gt;</a:t>
            </a:r>
            <a:r>
              <a:rPr lang="en-US" altLang="zh-CN" dirty="0" err="1"/>
              <a:t>pNext</a:t>
            </a:r>
            <a:r>
              <a:rPr lang="en-US" altLang="zh-CN" dirty="0"/>
              <a:t>}</a:t>
            </a:r>
          </a:p>
          <a:p>
            <a:pPr lvl="0"/>
            <a:r>
              <a:rPr lang="en-US" altLang="zh-CN" dirty="0"/>
              <a:t>Insert a node</a:t>
            </a:r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Remove a node</a:t>
            </a:r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Clear a list</a:t>
            </a:r>
          </a:p>
          <a:p>
            <a:pPr lvl="0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444624" y="2743760"/>
            <a:ext cx="434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err="1">
                <a:effectLst/>
              </a:rPr>
              <a:t>InsertAfter</a:t>
            </a:r>
            <a:r>
              <a:rPr lang="en-US" altLang="zh-CN" sz="1800" dirty="0">
                <a:effectLst/>
              </a:rPr>
              <a:t>(</a:t>
            </a:r>
            <a:r>
              <a:rPr lang="en-US" altLang="zh-CN" sz="1800" i="1" dirty="0" err="1"/>
              <a:t>strcut</a:t>
            </a:r>
            <a:r>
              <a:rPr lang="en-US" altLang="zh-CN" sz="1800" i="1" dirty="0"/>
              <a:t> </a:t>
            </a:r>
            <a:r>
              <a:rPr lang="en-US" altLang="zh-CN" sz="1800" i="1" dirty="0" err="1"/>
              <a:t>ListNode</a:t>
            </a:r>
            <a:r>
              <a:rPr lang="en-US" altLang="zh-CN" sz="1800" i="1" dirty="0"/>
              <a:t> *</a:t>
            </a:r>
            <a:r>
              <a:rPr lang="en-US" altLang="zh-CN" sz="1800" dirty="0">
                <a:effectLst/>
              </a:rPr>
              <a:t>node, </a:t>
            </a:r>
          </a:p>
          <a:p>
            <a:r>
              <a:rPr lang="en-US" altLang="zh-CN" sz="1800" i="1" dirty="0"/>
              <a:t>      </a:t>
            </a:r>
            <a:r>
              <a:rPr lang="en-US" altLang="zh-CN" sz="1800" i="1" dirty="0" err="1"/>
              <a:t>strcut</a:t>
            </a:r>
            <a:r>
              <a:rPr lang="en-US" altLang="zh-CN" sz="1800" i="1" dirty="0"/>
              <a:t> </a:t>
            </a:r>
            <a:r>
              <a:rPr lang="en-US" altLang="zh-CN" sz="1800" i="1" dirty="0" err="1"/>
              <a:t>ListNode</a:t>
            </a:r>
            <a:r>
              <a:rPr lang="en-US" altLang="zh-CN" sz="1800" i="1" dirty="0"/>
              <a:t> * </a:t>
            </a:r>
            <a:r>
              <a:rPr lang="en-US" altLang="zh-CN" sz="1800" dirty="0" err="1">
                <a:effectLst/>
              </a:rPr>
              <a:t>newNode</a:t>
            </a:r>
            <a:r>
              <a:rPr lang="en-US" altLang="zh-CN" sz="1800" dirty="0">
                <a:effectLst/>
              </a:rPr>
              <a:t>) </a:t>
            </a:r>
          </a:p>
          <a:p>
            <a:r>
              <a:rPr lang="en-US" altLang="zh-CN" sz="1800" i="1" dirty="0">
                <a:effectLst/>
              </a:rPr>
              <a:t>// insert </a:t>
            </a:r>
            <a:r>
              <a:rPr lang="en-US" altLang="zh-CN" sz="1800" i="1" dirty="0" err="1">
                <a:effectLst/>
              </a:rPr>
              <a:t>newNode</a:t>
            </a:r>
            <a:r>
              <a:rPr lang="en-US" altLang="zh-CN" sz="1800" i="1" dirty="0">
                <a:effectLst/>
              </a:rPr>
              <a:t> after node</a:t>
            </a:r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/>
              <a:t>{  </a:t>
            </a:r>
            <a:r>
              <a:rPr lang="en-US" altLang="zh-CN" sz="1800" dirty="0" err="1">
                <a:effectLst/>
              </a:rPr>
              <a:t>newNode</a:t>
            </a:r>
            <a:r>
              <a:rPr lang="en-US" altLang="zh-CN" sz="1800" dirty="0">
                <a:effectLst/>
              </a:rPr>
              <a:t>-&gt;</a:t>
            </a:r>
            <a:r>
              <a:rPr lang="en-US" altLang="zh-CN" sz="1800" dirty="0" err="1">
                <a:effectLst/>
              </a:rPr>
              <a:t>pNext</a:t>
            </a:r>
            <a:r>
              <a:rPr lang="en-US" altLang="zh-CN" sz="1800" dirty="0">
                <a:effectLst/>
              </a:rPr>
              <a:t> = node-&gt;</a:t>
            </a:r>
            <a:r>
              <a:rPr lang="en-US" altLang="zh-CN" sz="1800" dirty="0" err="1">
                <a:effectLst/>
              </a:rPr>
              <a:t>pNext</a:t>
            </a:r>
            <a:r>
              <a:rPr lang="en-US" altLang="zh-CN" sz="1800" dirty="0">
                <a:effectLst/>
              </a:rPr>
              <a:t>; </a:t>
            </a:r>
          </a:p>
          <a:p>
            <a:r>
              <a:rPr lang="en-US" altLang="zh-CN" sz="1800" dirty="0">
                <a:effectLst/>
              </a:rPr>
              <a:t>    node-&gt;</a:t>
            </a:r>
            <a:r>
              <a:rPr lang="en-US" altLang="zh-CN" sz="1800" dirty="0" err="1">
                <a:effectLst/>
              </a:rPr>
              <a:t>pNext</a:t>
            </a:r>
            <a:r>
              <a:rPr lang="en-US" altLang="zh-CN" sz="1800" dirty="0">
                <a:effectLst/>
              </a:rPr>
              <a:t> = </a:t>
            </a:r>
            <a:r>
              <a:rPr lang="en-US" altLang="zh-CN" sz="1800" dirty="0" err="1">
                <a:effectLst/>
              </a:rPr>
              <a:t>newNode</a:t>
            </a:r>
            <a:r>
              <a:rPr lang="en-US" altLang="zh-CN" sz="1800" dirty="0">
                <a:effectLst/>
              </a:rPr>
              <a:t>;}</a:t>
            </a:r>
            <a:endParaRPr lang="zh-CN" alt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2821007"/>
            <a:ext cx="4514850" cy="1104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8640" y="4545449"/>
            <a:ext cx="434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Remove</a:t>
            </a:r>
            <a:r>
              <a:rPr lang="en-US" altLang="zh-CN" sz="1600" dirty="0" err="1">
                <a:effectLst/>
              </a:rPr>
              <a:t>After</a:t>
            </a:r>
            <a:r>
              <a:rPr lang="en-US" altLang="zh-CN" sz="1600" dirty="0">
                <a:effectLst/>
              </a:rPr>
              <a:t>(</a:t>
            </a:r>
            <a:r>
              <a:rPr lang="en-US" altLang="zh-CN" sz="1600" i="1" dirty="0" err="1"/>
              <a:t>strcut</a:t>
            </a:r>
            <a:r>
              <a:rPr lang="en-US" altLang="zh-CN" sz="1600" i="1" dirty="0"/>
              <a:t> </a:t>
            </a:r>
            <a:r>
              <a:rPr lang="en-US" altLang="zh-CN" sz="1600" i="1" dirty="0" err="1"/>
              <a:t>ListNode</a:t>
            </a:r>
            <a:r>
              <a:rPr lang="en-US" altLang="zh-CN" sz="1600" i="1" dirty="0"/>
              <a:t> *</a:t>
            </a:r>
            <a:r>
              <a:rPr lang="en-US" altLang="zh-CN" sz="1600" dirty="0">
                <a:effectLst/>
              </a:rPr>
              <a:t>node) </a:t>
            </a:r>
          </a:p>
          <a:p>
            <a:r>
              <a:rPr lang="en-US" altLang="zh-CN" sz="1600" i="1" dirty="0">
                <a:effectLst/>
              </a:rPr>
              <a:t>// remove node past this one</a:t>
            </a:r>
            <a:r>
              <a:rPr lang="en-US" altLang="zh-CN" sz="1600" dirty="0">
                <a:effectLst/>
              </a:rPr>
              <a:t> </a:t>
            </a:r>
          </a:p>
          <a:p>
            <a:r>
              <a:rPr lang="en-US" altLang="zh-CN" sz="1600" dirty="0"/>
              <a:t>{  struct </a:t>
            </a:r>
            <a:r>
              <a:rPr lang="en-US" altLang="zh-CN" sz="1600" dirty="0" err="1"/>
              <a:t>ListNode</a:t>
            </a:r>
            <a:r>
              <a:rPr lang="en-US" altLang="zh-CN" sz="1600" dirty="0"/>
              <a:t> *</a:t>
            </a:r>
            <a:r>
              <a:rPr lang="en-US" altLang="zh-CN" sz="1600" dirty="0" err="1"/>
              <a:t>oldnode</a:t>
            </a:r>
            <a:r>
              <a:rPr lang="en-US" altLang="zh-CN" sz="1600" dirty="0">
                <a:effectLst/>
              </a:rPr>
              <a:t> = node-&gt;</a:t>
            </a:r>
            <a:r>
              <a:rPr lang="en-US" altLang="zh-CN" sz="1600" dirty="0" err="1">
                <a:effectLst/>
              </a:rPr>
              <a:t>pNext</a:t>
            </a:r>
            <a:r>
              <a:rPr lang="en-US" altLang="zh-CN" sz="1600" dirty="0">
                <a:effectLst/>
              </a:rPr>
              <a:t>; </a:t>
            </a:r>
          </a:p>
          <a:p>
            <a:r>
              <a:rPr lang="en-US" altLang="zh-CN" sz="1600" dirty="0">
                <a:effectLst/>
              </a:rPr>
              <a:t>    node-&gt;</a:t>
            </a:r>
            <a:r>
              <a:rPr lang="en-US" altLang="zh-CN" sz="1600" dirty="0" err="1">
                <a:effectLst/>
              </a:rPr>
              <a:t>pNext</a:t>
            </a:r>
            <a:r>
              <a:rPr lang="en-US" altLang="zh-CN" sz="1600" dirty="0">
                <a:effectLst/>
              </a:rPr>
              <a:t> = node-&gt;</a:t>
            </a:r>
            <a:r>
              <a:rPr lang="en-US" altLang="zh-CN" sz="1600" dirty="0" err="1">
                <a:effectLst/>
              </a:rPr>
              <a:t>pNext</a:t>
            </a:r>
            <a:r>
              <a:rPr lang="en-US" altLang="zh-CN" sz="1600" dirty="0">
                <a:effectLst/>
              </a:rPr>
              <a:t>-&gt;</a:t>
            </a:r>
            <a:r>
              <a:rPr lang="en-US" altLang="zh-CN" sz="1600" dirty="0" err="1">
                <a:effectLst/>
              </a:rPr>
              <a:t>pNext</a:t>
            </a:r>
            <a:r>
              <a:rPr lang="en-US" altLang="zh-CN" sz="1600" dirty="0">
                <a:effectLst/>
              </a:rPr>
              <a:t>;</a:t>
            </a:r>
          </a:p>
          <a:p>
            <a:r>
              <a:rPr lang="en-US" altLang="zh-CN" sz="1600" dirty="0"/>
              <a:t>     //Destroy or free </a:t>
            </a:r>
            <a:r>
              <a:rPr lang="en-US" altLang="zh-CN" sz="1600" dirty="0" err="1"/>
              <a:t>oldnode</a:t>
            </a:r>
            <a:r>
              <a:rPr lang="en-US" altLang="zh-CN" sz="1600" dirty="0">
                <a:effectLst/>
              </a:rPr>
              <a:t>}</a:t>
            </a:r>
            <a:endParaRPr lang="zh-CN" alt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379356"/>
            <a:ext cx="36195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0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sorting algorithm-array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638800"/>
          </a:xfrm>
        </p:spPr>
        <p:txBody>
          <a:bodyPr/>
          <a:lstStyle/>
          <a:p>
            <a:r>
              <a:rPr lang="en-US" altLang="zh-CN" dirty="0"/>
              <a:t>Algorithm</a:t>
            </a:r>
          </a:p>
          <a:p>
            <a:pPr lvl="1"/>
            <a:r>
              <a:rPr lang="en-US" altLang="zh-CN" dirty="0"/>
              <a:t>Removes one element from the input data.</a:t>
            </a:r>
          </a:p>
          <a:p>
            <a:pPr lvl="1"/>
            <a:r>
              <a:rPr lang="en-US" altLang="zh-CN" dirty="0"/>
              <a:t>Finds the location it belongs within the sorted list</a:t>
            </a:r>
          </a:p>
          <a:p>
            <a:pPr lvl="1"/>
            <a:r>
              <a:rPr lang="en-US" altLang="zh-CN" dirty="0"/>
              <a:t>Inserts it there</a:t>
            </a:r>
          </a:p>
          <a:p>
            <a:pPr lvl="1"/>
            <a:r>
              <a:rPr lang="en-US" altLang="zh-CN" dirty="0"/>
              <a:t>repeats until no input elements remain.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Use an array to implement</a:t>
            </a:r>
          </a:p>
          <a:p>
            <a:pPr lvl="1"/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D58F5-CA38-41F1-B44E-0DD6FCB0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952750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30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In-place insertion </a:t>
            </a:r>
            <a:endParaRPr kumimoji="1" lang="zh-CN" altLang="en-US" dirty="0"/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Insert an element to an ordered array to such a position that the expanded array is also an ordered one.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4" name="Group 58"/>
          <p:cNvGraphicFramePr>
            <a:graphicFrameLocks/>
          </p:cNvGraphicFramePr>
          <p:nvPr/>
        </p:nvGraphicFramePr>
        <p:xfrm>
          <a:off x="2268538" y="2420938"/>
          <a:ext cx="6480175" cy="576262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6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44" name="Rectangle 43"/>
          <p:cNvSpPr>
            <a:spLocks noChangeArrowheads="1"/>
          </p:cNvSpPr>
          <p:nvPr/>
        </p:nvSpPr>
        <p:spPr bwMode="auto">
          <a:xfrm>
            <a:off x="900113" y="2347913"/>
            <a:ext cx="1008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iA[10]</a:t>
            </a:r>
          </a:p>
        </p:txBody>
      </p:sp>
      <p:graphicFrame>
        <p:nvGraphicFramePr>
          <p:cNvPr id="6" name="Group 100"/>
          <p:cNvGraphicFramePr>
            <a:graphicFrameLocks/>
          </p:cNvGraphicFramePr>
          <p:nvPr/>
        </p:nvGraphicFramePr>
        <p:xfrm>
          <a:off x="2268538" y="4116388"/>
          <a:ext cx="6480175" cy="608012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69" name="Rectangle 85"/>
          <p:cNvSpPr>
            <a:spLocks noChangeArrowheads="1"/>
          </p:cNvSpPr>
          <p:nvPr/>
        </p:nvSpPr>
        <p:spPr bwMode="auto">
          <a:xfrm>
            <a:off x="611188" y="3314700"/>
            <a:ext cx="1943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iValue   </a:t>
            </a:r>
          </a:p>
        </p:txBody>
      </p:sp>
      <p:sp>
        <p:nvSpPr>
          <p:cNvPr id="34870" name="Rectangle 86"/>
          <p:cNvSpPr>
            <a:spLocks noChangeArrowheads="1"/>
          </p:cNvSpPr>
          <p:nvPr/>
        </p:nvSpPr>
        <p:spPr bwMode="auto">
          <a:xfrm>
            <a:off x="2339975" y="3284538"/>
            <a:ext cx="1008063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80008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9" name="AutoShape 102"/>
          <p:cNvSpPr>
            <a:spLocks noChangeArrowheads="1"/>
          </p:cNvSpPr>
          <p:nvPr/>
        </p:nvSpPr>
        <p:spPr bwMode="auto">
          <a:xfrm rot="5589568">
            <a:off x="3843338" y="3132138"/>
            <a:ext cx="577850" cy="12954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676 h 21600"/>
              <a:gd name="T14" fmla="*/ 19483 w 21600"/>
              <a:gd name="T15" fmla="*/ 74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676"/>
                </a:lnTo>
                <a:cubicBezTo>
                  <a:pt x="5564" y="4676"/>
                  <a:pt x="0" y="8026"/>
                  <a:pt x="0" y="12158"/>
                </a:cubicBezTo>
                <a:lnTo>
                  <a:pt x="0" y="21600"/>
                </a:lnTo>
                <a:lnTo>
                  <a:pt x="2868" y="21600"/>
                </a:lnTo>
                <a:lnTo>
                  <a:pt x="2868" y="12158"/>
                </a:lnTo>
                <a:cubicBezTo>
                  <a:pt x="2868" y="9576"/>
                  <a:pt x="7148" y="7482"/>
                  <a:pt x="12427" y="7482"/>
                </a:cubicBezTo>
                <a:lnTo>
                  <a:pt x="12427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Algorithm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Find the position</a:t>
            </a:r>
          </a:p>
          <a:p>
            <a:r>
              <a:rPr kumimoji="1" lang="en-US" altLang="zh-CN">
                <a:ea typeface="宋体" panose="02010600030101010101" pitchFamily="2" charset="-122"/>
              </a:rPr>
              <a:t>Shift the elements afterwards</a:t>
            </a:r>
          </a:p>
          <a:p>
            <a:r>
              <a:rPr kumimoji="1" lang="en-US" altLang="zh-CN">
                <a:ea typeface="宋体" panose="02010600030101010101" pitchFamily="2" charset="-122"/>
              </a:rPr>
              <a:t>Assign the value to the position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36868" name="Rectangle 28"/>
          <p:cNvSpPr>
            <a:spLocks noChangeArrowheads="1"/>
          </p:cNvSpPr>
          <p:nvPr/>
        </p:nvSpPr>
        <p:spPr bwMode="auto">
          <a:xfrm>
            <a:off x="900113" y="3683000"/>
            <a:ext cx="100806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iA[10]</a:t>
            </a:r>
          </a:p>
        </p:txBody>
      </p:sp>
      <p:graphicFrame>
        <p:nvGraphicFramePr>
          <p:cNvPr id="5" name="Group 29"/>
          <p:cNvGraphicFramePr>
            <a:graphicFrameLocks/>
          </p:cNvGraphicFramePr>
          <p:nvPr/>
        </p:nvGraphicFramePr>
        <p:xfrm>
          <a:off x="2268538" y="3651250"/>
          <a:ext cx="6480175" cy="608013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08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893" name="Rectangle 57"/>
          <p:cNvSpPr>
            <a:spLocks noChangeArrowheads="1"/>
          </p:cNvSpPr>
          <p:nvPr/>
        </p:nvSpPr>
        <p:spPr bwMode="auto">
          <a:xfrm>
            <a:off x="611188" y="2849563"/>
            <a:ext cx="1943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iValue   </a:t>
            </a:r>
          </a:p>
        </p:txBody>
      </p:sp>
      <p:sp>
        <p:nvSpPr>
          <p:cNvPr id="7" name="Rectangle 58"/>
          <p:cNvSpPr>
            <a:spLocks noChangeArrowheads="1"/>
          </p:cNvSpPr>
          <p:nvPr/>
        </p:nvSpPr>
        <p:spPr bwMode="auto">
          <a:xfrm>
            <a:off x="2339975" y="2819400"/>
            <a:ext cx="1008063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80008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8" name="AutoShape 59"/>
          <p:cNvSpPr>
            <a:spLocks noChangeArrowheads="1"/>
          </p:cNvSpPr>
          <p:nvPr/>
        </p:nvSpPr>
        <p:spPr bwMode="auto">
          <a:xfrm rot="5589568">
            <a:off x="3843338" y="2667000"/>
            <a:ext cx="577850" cy="12954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676 h 21600"/>
              <a:gd name="T14" fmla="*/ 19483 w 21600"/>
              <a:gd name="T15" fmla="*/ 74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676"/>
                </a:lnTo>
                <a:cubicBezTo>
                  <a:pt x="5564" y="4676"/>
                  <a:pt x="0" y="8026"/>
                  <a:pt x="0" y="12158"/>
                </a:cubicBezTo>
                <a:lnTo>
                  <a:pt x="0" y="21600"/>
                </a:lnTo>
                <a:lnTo>
                  <a:pt x="2868" y="21600"/>
                </a:lnTo>
                <a:lnTo>
                  <a:pt x="2868" y="12158"/>
                </a:lnTo>
                <a:cubicBezTo>
                  <a:pt x="2868" y="9576"/>
                  <a:pt x="7148" y="7482"/>
                  <a:pt x="12427" y="7482"/>
                </a:cubicBezTo>
                <a:lnTo>
                  <a:pt x="12427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113"/>
          <p:cNvSpPr>
            <a:spLocks noChangeArrowheads="1"/>
          </p:cNvSpPr>
          <p:nvPr/>
        </p:nvSpPr>
        <p:spPr bwMode="auto">
          <a:xfrm>
            <a:off x="4356100" y="36830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CC33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10" name="Rectangle 116"/>
          <p:cNvSpPr>
            <a:spLocks noChangeArrowheads="1"/>
          </p:cNvSpPr>
          <p:nvPr/>
        </p:nvSpPr>
        <p:spPr bwMode="auto">
          <a:xfrm>
            <a:off x="4356100" y="368141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CC"/>
                </a:solidFill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11" name="Rectangle 118"/>
          <p:cNvSpPr>
            <a:spLocks noChangeArrowheads="1"/>
          </p:cNvSpPr>
          <p:nvPr/>
        </p:nvSpPr>
        <p:spPr bwMode="auto">
          <a:xfrm>
            <a:off x="5003800" y="368141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CC"/>
                </a:solidFill>
                <a:latin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9931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-0.00162 L 0.09236 -1.85185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8 -0.00324 L 0.07517 -0.001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Program</a:t>
            </a:r>
            <a:endParaRPr kumimoji="1" lang="zh-CN" altLang="en-US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void insert_sort(int iA[], int iNumber, int iValue)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solidFill>
                  <a:srgbClr val="00B050"/>
                </a:solidFill>
                <a:ea typeface="宋体" panose="02010600030101010101" pitchFamily="2" charset="-122"/>
              </a:rPr>
              <a:t>/* iA: target array; iNumber: current number in the array; iValue: value to be inserted*/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	int i1,  iIndex;                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solidFill>
                  <a:srgbClr val="00B050"/>
                </a:solidFill>
                <a:ea typeface="宋体" panose="02010600030101010101" pitchFamily="2" charset="-122"/>
              </a:rPr>
              <a:t>	/*Find the position*/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	for(i1=0;i1&lt;iNumber &amp;&amp; iA[i1] &lt; iValue; i1++);  </a:t>
            </a:r>
            <a:r>
              <a:rPr kumimoji="1" lang="en-US" altLang="zh-CN" sz="1800">
                <a:solidFill>
                  <a:srgbClr val="00B050"/>
                </a:solidFill>
                <a:ea typeface="宋体" panose="02010600030101010101" pitchFamily="2" charset="-122"/>
              </a:rPr>
              <a:t>/* Can use break 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	</a:t>
            </a:r>
            <a:r>
              <a:rPr kumimoji="1" lang="en-US" altLang="zh-CN" sz="1800">
                <a:solidFill>
                  <a:srgbClr val="00B050"/>
                </a:solidFill>
                <a:ea typeface="宋体" panose="02010600030101010101" pitchFamily="2" charset="-122"/>
              </a:rPr>
              <a:t>/*Move elements */</a:t>
            </a:r>
            <a:r>
              <a:rPr kumimoji="1" lang="en-US" altLang="zh-CN" sz="1800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	iIndex=i1;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	if (i1 &lt; iNumber)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	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		for(i1=iNumber-1; i1&gt;=iIndex; i1--)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			iA[i1+1]=iA[i1];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	</a:t>
            </a:r>
            <a:r>
              <a:rPr kumimoji="1" lang="en-US" altLang="zh-CN" sz="1800">
                <a:solidFill>
                  <a:srgbClr val="00B050"/>
                </a:solidFill>
                <a:ea typeface="宋体" panose="02010600030101010101" pitchFamily="2" charset="-122"/>
              </a:rPr>
              <a:t>/*Insertion*/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	iA[iIndex]=iValue;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>
                <a:ea typeface="宋体" panose="02010600030101010101" pitchFamily="2" charset="-122"/>
              </a:rPr>
              <a:t>}</a:t>
            </a:r>
            <a:endParaRPr kumimoji="1" lang="zh-CN" altLang="en-US" sz="18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030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4FC4-7B52-418F-93A5-018B337C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Insertion Sorting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2AC4B3-16AA-4C00-BB2B-B7C4EBE5CED3}"/>
              </a:ext>
            </a:extLst>
          </p:cNvPr>
          <p:cNvSpPr/>
          <p:nvPr/>
        </p:nvSpPr>
        <p:spPr>
          <a:xfrm>
            <a:off x="381336" y="1166842"/>
            <a:ext cx="78488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void </a:t>
            </a:r>
            <a:r>
              <a:rPr lang="en-US" altLang="zh-CN" sz="2400" dirty="0" err="1"/>
              <a:t>insertion_sort_array</a:t>
            </a:r>
            <a:r>
              <a:rPr lang="en-US" altLang="zh-CN" sz="2400" dirty="0"/>
              <a:t>(int a[], int n) </a:t>
            </a:r>
          </a:p>
          <a:p>
            <a:r>
              <a:rPr lang="en-US" altLang="zh-CN" sz="2400" dirty="0"/>
              <a:t>{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int i,j,k;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for (i=1; i &lt; n; i++)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 {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        j = i-1;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        k = a[i];</a:t>
            </a:r>
          </a:p>
          <a:p>
            <a:r>
              <a:rPr lang="zh-CN" altLang="en-US" sz="2400" dirty="0"/>
              <a:t>        </a:t>
            </a:r>
            <a:r>
              <a:rPr lang="en-US" altLang="zh-CN" sz="2400"/>
              <a:t>	        </a:t>
            </a:r>
            <a:r>
              <a:rPr lang="zh-CN" altLang="en-US" sz="2400"/>
              <a:t>while </a:t>
            </a:r>
            <a:r>
              <a:rPr lang="zh-CN" altLang="en-US" sz="2400" dirty="0"/>
              <a:t>(j&gt;=0 &amp;&amp; a[j]&gt;k)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        {</a:t>
            </a:r>
          </a:p>
          <a:p>
            <a:r>
              <a:rPr lang="zh-CN" altLang="en-US" sz="2400" dirty="0"/>
              <a:t>           </a:t>
            </a:r>
            <a:r>
              <a:rPr lang="en-US" altLang="zh-CN" sz="2400" dirty="0"/>
              <a:t>	</a:t>
            </a:r>
            <a:r>
              <a:rPr lang="zh-CN" altLang="en-US" sz="2400" dirty="0"/>
              <a:t> a[j+1]=a[j]; j--;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        }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        a[j+1]=k;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    }</a:t>
            </a:r>
            <a:endParaRPr lang="en-US" altLang="zh-CN" sz="2400" dirty="0"/>
          </a:p>
          <a:p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2697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sorting algorithm-array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638800"/>
          </a:xfrm>
        </p:spPr>
        <p:txBody>
          <a:bodyPr/>
          <a:lstStyle/>
          <a:p>
            <a:r>
              <a:rPr lang="en-US" altLang="zh-CN" dirty="0"/>
              <a:t>Algorithm</a:t>
            </a:r>
          </a:p>
          <a:p>
            <a:pPr lvl="1"/>
            <a:r>
              <a:rPr lang="en-US" altLang="zh-CN" dirty="0"/>
              <a:t>Removes one element from the input data.</a:t>
            </a:r>
          </a:p>
          <a:p>
            <a:pPr lvl="1"/>
            <a:r>
              <a:rPr lang="en-US" altLang="zh-CN" dirty="0"/>
              <a:t>Finds the location it belongs within the sorted list</a:t>
            </a:r>
          </a:p>
          <a:p>
            <a:pPr lvl="1"/>
            <a:r>
              <a:rPr lang="en-US" altLang="zh-CN" dirty="0"/>
              <a:t>Inserts it there</a:t>
            </a:r>
          </a:p>
          <a:p>
            <a:pPr lvl="1"/>
            <a:r>
              <a:rPr lang="en-US" altLang="zh-CN" dirty="0"/>
              <a:t>repeats until no input elements remain.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Use an array to implement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Use a linked list to implement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ECCC9-D093-476F-8C3D-BDD9ADD7B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2996952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44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76200" y="76200"/>
            <a:ext cx="8153400" cy="685800"/>
          </a:xfrm>
        </p:spPr>
        <p:txBody>
          <a:bodyPr/>
          <a:lstStyle/>
          <a:p>
            <a:r>
              <a:rPr kumimoji="1" lang="en-US" altLang="zh-CN"/>
              <a:t>Example of word count – Data structure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Write a program to count the occurrences of each (keyword) word in an input. </a:t>
            </a:r>
          </a:p>
          <a:p>
            <a:pPr lvl="1"/>
            <a:r>
              <a:rPr kumimoji="1" lang="en-US" altLang="zh-CN">
                <a:ea typeface="宋体" panose="02010600030101010101" pitchFamily="2" charset="-122"/>
              </a:rPr>
              <a:t>We need two arrays, one to hold the names and the other counts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char *keyword[NKEYS]; int keycount[NKEYS];</a:t>
            </a:r>
          </a:p>
          <a:p>
            <a:pPr lvl="1"/>
            <a:r>
              <a:rPr kumimoji="1" lang="en-US" altLang="zh-CN">
                <a:ea typeface="宋体" panose="02010600030101010101" pitchFamily="2" charset="-122"/>
              </a:rPr>
              <a:t>Store as a whole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struct key {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	char *words;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	int count};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//declaration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struct key keytab[] = {“auto”, 0, 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	         “break”, 0,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	        “case”, 0, …,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	         “while”, 0};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//initialization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Why do we initialize the keys in alphabetic order?</a:t>
            </a:r>
            <a:endParaRPr kumimoji="1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 of word count – Algorithm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Pseudo-code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//getword reads a word from an input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</a:t>
            </a:r>
            <a:r>
              <a:rPr kumimoji="1" lang="en-US" altLang="zh-CN" i="1">
                <a:ea typeface="宋体" panose="02010600030101010101" pitchFamily="2" charset="-122"/>
              </a:rPr>
              <a:t>while</a:t>
            </a:r>
            <a:r>
              <a:rPr kumimoji="1" lang="en-US" altLang="zh-CN">
                <a:ea typeface="宋体" panose="02010600030101010101" pitchFamily="2" charset="-122"/>
              </a:rPr>
              <a:t> ( getword(word, MAXWORD) != EOF)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</a:t>
            </a:r>
            <a:r>
              <a:rPr kumimoji="1" lang="en-US" altLang="zh-CN" i="1">
                <a:ea typeface="宋体" panose="02010600030101010101" pitchFamily="2" charset="-122"/>
              </a:rPr>
              <a:t>if</a:t>
            </a:r>
            <a:r>
              <a:rPr kumimoji="1" lang="en-US" altLang="zh-CN">
                <a:ea typeface="宋体" panose="02010600030101010101" pitchFamily="2" charset="-122"/>
              </a:rPr>
              <a:t> ( the first element of word is a letter)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	</a:t>
            </a:r>
            <a:r>
              <a:rPr kumimoji="1" lang="en-US" altLang="zh-CN" i="1">
                <a:ea typeface="宋体" panose="02010600030101010101" pitchFamily="2" charset="-122"/>
              </a:rPr>
              <a:t>if</a:t>
            </a:r>
            <a:r>
              <a:rPr kumimoji="1" lang="en-US" altLang="zh-CN">
                <a:ea typeface="宋体" panose="02010600030101010101" pitchFamily="2" charset="-122"/>
              </a:rPr>
              <a:t>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( Find word in keytab as the nth</a:t>
            </a:r>
            <a:r>
              <a:rPr kumimoji="1" lang="en-US" altLang="zh-CN"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		</a:t>
            </a:r>
            <a:r>
              <a:rPr kumimoji="1" lang="en-US" altLang="zh-CN" i="1">
                <a:ea typeface="宋体" panose="02010600030101010101" pitchFamily="2" charset="-122"/>
              </a:rPr>
              <a:t>keytab[n].count++;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print all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int binsearch(word, keytab, NKEYS);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//Refer to codes in pp.134 and 137;</a:t>
            </a:r>
            <a:endParaRPr kumimoji="1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 of word count – Code review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What if the list of words is not known in advance? </a:t>
            </a:r>
          </a:p>
          <a:p>
            <a:pPr lvl="1"/>
            <a:r>
              <a:rPr kumimoji="1" lang="en-US" altLang="zh-CN">
                <a:ea typeface="宋体" panose="02010600030101010101" pitchFamily="2" charset="-122"/>
              </a:rPr>
              <a:t>Count the occurrences of all the words in an input</a:t>
            </a:r>
          </a:p>
          <a:p>
            <a:r>
              <a:rPr kumimoji="1" lang="en-US" altLang="zh-CN">
                <a:ea typeface="宋体" panose="02010600030101010101" pitchFamily="2" charset="-122"/>
              </a:rPr>
              <a:t>One solution is to keep the set of words seen so far sorted at all times.</a:t>
            </a:r>
          </a:p>
          <a:p>
            <a:r>
              <a:rPr kumimoji="1" lang="en-US" altLang="zh-CN">
                <a:ea typeface="宋体" panose="02010600030101010101" pitchFamily="2" charset="-122"/>
              </a:rPr>
              <a:t>Maintain the set in a tree such that at any node the left subtree contains only words that are less than the word at the node, and the right contains only those that are greater.</a:t>
            </a: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Now is the time for men of China 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191000" y="373380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now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667000" y="419100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is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334000" y="426720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the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752600" y="480060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for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3124200" y="480060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men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800600" y="480060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of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096000" y="472440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time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1219200" y="5334000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China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cxnSp>
        <p:nvCxnSpPr>
          <p:cNvPr id="16" name="直线连接符 15"/>
          <p:cNvCxnSpPr>
            <a:cxnSpLocks noChangeShapeType="1"/>
          </p:cNvCxnSpPr>
          <p:nvPr/>
        </p:nvCxnSpPr>
        <p:spPr bwMode="auto">
          <a:xfrm flipH="1">
            <a:off x="2971800" y="4114800"/>
            <a:ext cx="1371600" cy="30480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线连接符 16"/>
          <p:cNvCxnSpPr>
            <a:cxnSpLocks noChangeShapeType="1"/>
          </p:cNvCxnSpPr>
          <p:nvPr/>
        </p:nvCxnSpPr>
        <p:spPr bwMode="auto">
          <a:xfrm>
            <a:off x="4343400" y="4114800"/>
            <a:ext cx="1295400" cy="30480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线连接符 19"/>
          <p:cNvCxnSpPr>
            <a:cxnSpLocks noChangeShapeType="1"/>
          </p:cNvCxnSpPr>
          <p:nvPr/>
        </p:nvCxnSpPr>
        <p:spPr bwMode="auto">
          <a:xfrm flipH="1">
            <a:off x="1981200" y="4572000"/>
            <a:ext cx="838200" cy="38100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线连接符 23"/>
          <p:cNvCxnSpPr>
            <a:cxnSpLocks noChangeShapeType="1"/>
            <a:stCxn id="5" idx="2"/>
          </p:cNvCxnSpPr>
          <p:nvPr/>
        </p:nvCxnSpPr>
        <p:spPr bwMode="auto">
          <a:xfrm>
            <a:off x="3086100" y="4652963"/>
            <a:ext cx="419100" cy="223837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线连接符 25"/>
          <p:cNvCxnSpPr>
            <a:cxnSpLocks noChangeShapeType="1"/>
          </p:cNvCxnSpPr>
          <p:nvPr/>
        </p:nvCxnSpPr>
        <p:spPr bwMode="auto">
          <a:xfrm flipH="1">
            <a:off x="5105400" y="4572000"/>
            <a:ext cx="381000" cy="38100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线连接符 29"/>
          <p:cNvCxnSpPr>
            <a:cxnSpLocks noChangeShapeType="1"/>
          </p:cNvCxnSpPr>
          <p:nvPr/>
        </p:nvCxnSpPr>
        <p:spPr bwMode="auto">
          <a:xfrm>
            <a:off x="5715000" y="4495800"/>
            <a:ext cx="762000" cy="38100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线连接符 33"/>
          <p:cNvCxnSpPr>
            <a:cxnSpLocks noChangeShapeType="1"/>
          </p:cNvCxnSpPr>
          <p:nvPr/>
        </p:nvCxnSpPr>
        <p:spPr bwMode="auto">
          <a:xfrm flipH="1">
            <a:off x="1676400" y="5181600"/>
            <a:ext cx="304800" cy="30480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Introduction</a:t>
            </a:r>
            <a:endParaRPr kumimoji="1" lang="zh-CN" altLang="en-US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Data structures </a:t>
            </a:r>
            <a:r>
              <a:rPr lang="en-US" altLang="zh-CN" dirty="0">
                <a:ea typeface="宋体" panose="02010600030101010101" pitchFamily="2" charset="-122"/>
              </a:rPr>
              <a:t>enable us to access and manipulate data in a relatively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easy manner</a:t>
            </a:r>
            <a:r>
              <a:rPr lang="en-US" altLang="zh-CN" dirty="0">
                <a:ea typeface="宋体" panose="02010600030101010101" pitchFamily="2" charset="-122"/>
              </a:rPr>
              <a:t>, and thus generate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efficient</a:t>
            </a:r>
            <a:r>
              <a:rPr lang="en-US" altLang="zh-CN" dirty="0">
                <a:ea typeface="宋体" panose="02010600030101010101" pitchFamily="2" charset="-122"/>
              </a:rPr>
              <a:t> programs.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An array </a:t>
            </a:r>
            <a:r>
              <a:rPr lang="en-US" altLang="zh-CN" dirty="0">
                <a:ea typeface="宋体" panose="02010600030101010101" pitchFamily="2" charset="-122"/>
              </a:rPr>
              <a:t>is a fixed-size sequenced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collection of elements </a:t>
            </a:r>
            <a:r>
              <a:rPr lang="en-US" altLang="zh-CN" dirty="0">
                <a:ea typeface="宋体" panose="02010600030101010101" pitchFamily="2" charset="-122"/>
              </a:rPr>
              <a:t>of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same</a:t>
            </a:r>
            <a:r>
              <a:rPr lang="en-US" altLang="zh-CN" dirty="0">
                <a:ea typeface="宋体" panose="02010600030101010101" pitchFamily="2" charset="-122"/>
              </a:rPr>
              <a:t> data type. 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</a:t>
            </a:r>
          </a:p>
          <a:p>
            <a:r>
              <a:rPr kumimoji="1"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A pointer </a:t>
            </a:r>
            <a:r>
              <a:rPr kumimoji="1" lang="en-US" altLang="zh-CN" dirty="0">
                <a:ea typeface="宋体" panose="02010600030101010101" pitchFamily="2" charset="-122"/>
              </a:rPr>
              <a:t>is nothing but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variable </a:t>
            </a:r>
            <a:r>
              <a:rPr kumimoji="1" lang="en-US" altLang="zh-CN" dirty="0">
                <a:ea typeface="宋体" panose="02010600030101010101" pitchFamily="2" charset="-122"/>
              </a:rPr>
              <a:t>that holds (contains) 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address</a:t>
            </a:r>
            <a:r>
              <a:rPr kumimoji="1"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>
                <a:ea typeface="宋体" panose="02010600030101010101" pitchFamily="2" charset="-122"/>
              </a:rPr>
              <a:t>which is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location </a:t>
            </a:r>
            <a:r>
              <a:rPr lang="en-US" altLang="zh-CN" dirty="0">
                <a:ea typeface="宋体" panose="02010600030101010101" pitchFamily="2" charset="-122"/>
              </a:rPr>
              <a:t>of an object in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memory.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A structure </a:t>
            </a:r>
            <a:r>
              <a:rPr lang="en-US" altLang="zh-CN" dirty="0">
                <a:ea typeface="宋体" panose="02010600030101010101" pitchFamily="2" charset="-122"/>
              </a:rPr>
              <a:t>is a convenient tool for organizing a group of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logically related data </a:t>
            </a:r>
            <a:r>
              <a:rPr lang="en-US" altLang="zh-CN" dirty="0">
                <a:ea typeface="宋体" panose="02010600030101010101" pitchFamily="2" charset="-122"/>
              </a:rPr>
              <a:t>items with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different</a:t>
            </a:r>
            <a:r>
              <a:rPr lang="en-US" altLang="zh-CN" dirty="0">
                <a:ea typeface="宋体" panose="02010600030101010101" pitchFamily="2" charset="-122"/>
              </a:rPr>
              <a:t> types.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 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422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 of word count – Algorithm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Pseudo-code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//getword reads a word from an input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</a:t>
            </a:r>
            <a:r>
              <a:rPr kumimoji="1" lang="en-US" altLang="zh-CN" i="1">
                <a:ea typeface="宋体" panose="02010600030101010101" pitchFamily="2" charset="-122"/>
              </a:rPr>
              <a:t>while</a:t>
            </a:r>
            <a:r>
              <a:rPr kumimoji="1" lang="en-US" altLang="zh-CN">
                <a:ea typeface="宋体" panose="02010600030101010101" pitchFamily="2" charset="-122"/>
              </a:rPr>
              <a:t> ( getword(word, MAXWORD) != EOF)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</a:t>
            </a:r>
            <a:r>
              <a:rPr kumimoji="1" lang="en-US" altLang="zh-CN" i="1">
                <a:ea typeface="宋体" panose="02010600030101010101" pitchFamily="2" charset="-122"/>
              </a:rPr>
              <a:t>if</a:t>
            </a:r>
            <a:r>
              <a:rPr kumimoji="1" lang="en-US" altLang="zh-CN">
                <a:ea typeface="宋体" panose="02010600030101010101" pitchFamily="2" charset="-122"/>
              </a:rPr>
              <a:t> ( the first element of word is a letter)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	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Addtree(root, word);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	  PrintTree(root);</a:t>
            </a:r>
            <a:r>
              <a:rPr kumimoji="1" lang="en-US" altLang="zh-CN">
                <a:ea typeface="宋体" panose="02010600030101010101" pitchFamily="2" charset="-122"/>
              </a:rPr>
              <a:t>	</a:t>
            </a:r>
            <a:endParaRPr kumimoji="1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Self-referential structure</a:t>
            </a:r>
            <a:endParaRPr kumimoji="1" lang="zh-CN" altLang="en-US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638800"/>
          </a:xfrm>
        </p:spPr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Declaration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</a:t>
            </a:r>
            <a:r>
              <a:rPr kumimoji="1" lang="en-US" altLang="zh-CN" sz="1800" i="1">
                <a:ea typeface="宋体" panose="02010600030101010101" pitchFamily="2" charset="-122"/>
              </a:rPr>
              <a:t>struct tnode{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ea typeface="宋体" panose="02010600030101010101" pitchFamily="2" charset="-122"/>
              </a:rPr>
              <a:t>		char *word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ea typeface="宋体" panose="02010600030101010101" pitchFamily="2" charset="-122"/>
              </a:rPr>
              <a:t>		int count;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solidFill>
                  <a:srgbClr val="FF0000"/>
                </a:solidFill>
                <a:ea typeface="宋体" panose="02010600030101010101" pitchFamily="2" charset="-122"/>
              </a:rPr>
              <a:t>		struct tnode * left; // struct tnode left; ?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solidFill>
                  <a:srgbClr val="FF0000"/>
                </a:solidFill>
                <a:ea typeface="宋体" panose="02010600030101010101" pitchFamily="2" charset="-122"/>
              </a:rPr>
              <a:t>		struct tnode *right;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ea typeface="宋体" panose="02010600030101010101" pitchFamily="2" charset="-122"/>
              </a:rPr>
              <a:t>		};</a:t>
            </a:r>
          </a:p>
          <a:p>
            <a:r>
              <a:rPr kumimoji="1" lang="en-US" altLang="zh-CN">
                <a:ea typeface="宋体" panose="02010600030101010101" pitchFamily="2" charset="-122"/>
              </a:rPr>
              <a:t>Code for Addtree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</a:t>
            </a:r>
            <a:r>
              <a:rPr kumimoji="1" lang="en-US" altLang="zh-CN" sz="1800" i="1">
                <a:ea typeface="宋体" panose="02010600030101010101" pitchFamily="2" charset="-122"/>
              </a:rPr>
              <a:t>Addtree(struct node *p, char *w)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ea typeface="宋体" panose="02010600030101010101" pitchFamily="2" charset="-122"/>
              </a:rPr>
              <a:t>		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ea typeface="宋体" panose="02010600030101010101" pitchFamily="2" charset="-122"/>
              </a:rPr>
              <a:t>			if (p == NULL) // add a new node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ea typeface="宋体" panose="02010600030101010101" pitchFamily="2" charset="-122"/>
              </a:rPr>
              <a:t>			else if ( </a:t>
            </a:r>
            <a:r>
              <a:rPr kumimoji="1" lang="en-US" altLang="zh-CN" sz="1800" i="1">
                <a:solidFill>
                  <a:srgbClr val="FF0000"/>
                </a:solidFill>
                <a:ea typeface="宋体" panose="02010600030101010101" pitchFamily="2" charset="-122"/>
              </a:rPr>
              <a:t>(cond = strcmp(w, p-&gt;word)) == 0</a:t>
            </a:r>
            <a:r>
              <a:rPr kumimoji="1" lang="en-US" altLang="zh-CN" sz="1800" i="1">
                <a:ea typeface="宋体" panose="02010600030101010101" pitchFamily="2" charset="-122"/>
              </a:rPr>
              <a:t>)  p-&gt;count++;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ea typeface="宋体" panose="02010600030101010101" pitchFamily="2" charset="-122"/>
              </a:rPr>
              <a:t>			else if (cond &lt; 0) Addtree(p-&gt;left, w);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ea typeface="宋体" panose="02010600030101010101" pitchFamily="2" charset="-122"/>
              </a:rPr>
              <a:t>			else Addtree(p-&gt;right, w);		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ea typeface="宋体" panose="02010600030101010101" pitchFamily="2" charset="-122"/>
              </a:rPr>
              <a:t>			return p;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i="1">
                <a:ea typeface="宋体" panose="02010600030101010101" pitchFamily="2" charset="-122"/>
              </a:rPr>
              <a:t>		}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Self-referential structure</a:t>
            </a:r>
            <a:endParaRPr kumimoji="1" lang="zh-CN" altLang="en-US" dirty="0"/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More act like self-referential structure</a:t>
            </a: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pPr lvl="1"/>
            <a:r>
              <a:rPr kumimoji="1" lang="en-US" altLang="zh-CN">
                <a:ea typeface="宋体" panose="02010600030101010101" pitchFamily="2" charset="-122"/>
              </a:rPr>
              <a:t>List, graph and half-edge etc.</a:t>
            </a:r>
          </a:p>
        </p:txBody>
      </p:sp>
      <p:pic>
        <p:nvPicPr>
          <p:cNvPr id="2970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2397125"/>
            <a:ext cx="30099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29972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67200"/>
            <a:ext cx="2514600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文本框 7"/>
          <p:cNvSpPr txBox="1">
            <a:spLocks noChangeArrowheads="1"/>
          </p:cNvSpPr>
          <p:nvPr/>
        </p:nvSpPr>
        <p:spPr bwMode="auto">
          <a:xfrm>
            <a:off x="4800600" y="4114800"/>
            <a:ext cx="318611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struct HE_Edge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	HE_vert * vert;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	HE_edge *pair;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	HE_face *face;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	HE_edge *next;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}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Homework</a:t>
            </a:r>
            <a:endParaRPr kumimoji="1" lang="zh-CN" altLang="en-US"/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/>
            <a:r>
              <a:rPr kumimoji="1" lang="en-US" altLang="zh-CN" dirty="0">
                <a:ea typeface="宋体" panose="02010600030101010101" pitchFamily="2" charset="-122"/>
              </a:rPr>
              <a:t>Write a program to print students’ information (ID number, name, gender, and scores) by the order of their scores.</a:t>
            </a:r>
          </a:p>
          <a:p>
            <a:pPr marL="0" indent="0"/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/>
            <a:r>
              <a:rPr kumimoji="1" lang="en-US" altLang="zh-CN" dirty="0">
                <a:ea typeface="宋体" panose="02010600030101010101" pitchFamily="2" charset="-122"/>
              </a:rPr>
              <a:t>Write a linked-list version of insertion sorting</a:t>
            </a:r>
          </a:p>
          <a:p>
            <a:pPr marL="0" indent="0"/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/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Write the k-means algorithms and test on 2-dimensional data generated by K Gaussian distributions. Submit in one week after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winter break.</a:t>
            </a:r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/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Introduction</a:t>
            </a:r>
            <a:endParaRPr kumimoji="1" lang="zh-CN" altLang="en-US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Data structures enable us to access and manipulate data in a relatively easy manner, and thus generate efficient programs.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 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A structure: a convenient tool for organizing a group of logically related data items with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different</a:t>
            </a:r>
            <a:r>
              <a:rPr lang="en-US" altLang="zh-CN" dirty="0">
                <a:ea typeface="宋体" panose="02010600030101010101" pitchFamily="2" charset="-122"/>
              </a:rPr>
              <a:t> types.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	</a:t>
            </a:r>
            <a:r>
              <a:rPr lang="en-US" altLang="zh-CN" dirty="0">
                <a:ea typeface="宋体" panose="02010600030101010101" pitchFamily="2" charset="-122"/>
              </a:rPr>
              <a:t>time		:	seconds, minutes, hours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date		:	day, month, year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book		:	author, title, price, year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address		:	name, door-number, street	 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pointer		:	x, y coordinates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rectangle		:	coordinates of vertices</a:t>
            </a: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Structure declaration</a:t>
            </a:r>
            <a:endParaRPr kumimoji="1" lang="zh-CN" altLang="en-US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Not like derived types, the formats or members of a structure have to be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declared</a:t>
            </a:r>
            <a:r>
              <a:rPr kumimoji="1" lang="en-US" altLang="zh-CN" dirty="0">
                <a:ea typeface="宋体" panose="02010600030101010101" pitchFamily="2" charset="-122"/>
              </a:rPr>
              <a:t> first and then structure variables can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defined</a:t>
            </a:r>
            <a:r>
              <a:rPr kumimoji="1" lang="en-US" altLang="zh-CN" dirty="0">
                <a:ea typeface="宋体" panose="02010600030101010101" pitchFamily="2" charset="-122"/>
              </a:rPr>
              <a:t> later.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General form for declaration</a:t>
            </a:r>
          </a:p>
        </p:txBody>
      </p:sp>
      <p:sp>
        <p:nvSpPr>
          <p:cNvPr id="10244" name="矩形 3"/>
          <p:cNvSpPr>
            <a:spLocks noChangeArrowheads="1"/>
          </p:cNvSpPr>
          <p:nvPr/>
        </p:nvSpPr>
        <p:spPr bwMode="auto">
          <a:xfrm>
            <a:off x="1219200" y="2895600"/>
            <a:ext cx="457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dirty="0" err="1">
                <a:solidFill>
                  <a:srgbClr val="0000FF"/>
                </a:solidFill>
              </a:rPr>
              <a:t>struct</a:t>
            </a:r>
            <a:r>
              <a:rPr kumimoji="1" lang="en-US" altLang="zh-CN" dirty="0"/>
              <a:t> </a:t>
            </a:r>
            <a:r>
              <a:rPr kumimoji="1" lang="en-US" altLang="zh-CN" i="1" dirty="0" err="1"/>
              <a:t>tag_name</a:t>
            </a:r>
            <a:endParaRPr kumimoji="1" lang="en-US" altLang="zh-CN" i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/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data_type</a:t>
            </a:r>
            <a:r>
              <a:rPr kumimoji="1" lang="en-US" altLang="zh-CN" dirty="0"/>
              <a:t>	member1;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data_type</a:t>
            </a:r>
            <a:r>
              <a:rPr kumimoji="1" lang="en-US" altLang="zh-CN" dirty="0"/>
              <a:t>	member2;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/>
              <a:t>	…		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/>
              <a:t>	…		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/>
              <a:t>};</a:t>
            </a:r>
          </a:p>
        </p:txBody>
      </p:sp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1371600" y="5105400"/>
            <a:ext cx="238125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Declaration example</a:t>
            </a:r>
            <a:endParaRPr kumimoji="1" lang="zh-CN" altLang="en-US"/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323528" y="3356992"/>
            <a:ext cx="8610600" cy="16764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It declares a structure that contains the details of four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data fields</a:t>
            </a:r>
            <a:r>
              <a:rPr kumimoji="1" lang="en-US" altLang="zh-CN" dirty="0">
                <a:ea typeface="宋体" panose="02010600030101010101" pitchFamily="2" charset="-122"/>
              </a:rPr>
              <a:t>, namely title, author, page, price. 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 These fields are called structure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elements or members</a:t>
            </a:r>
            <a:r>
              <a:rPr kumimoji="1" lang="en-US" altLang="zh-CN" dirty="0">
                <a:ea typeface="宋体" panose="02010600030101010101" pitchFamily="2" charset="-122"/>
              </a:rPr>
              <a:t>.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Structure members may belong to a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different</a:t>
            </a:r>
            <a:r>
              <a:rPr kumimoji="1" lang="en-US" altLang="zh-CN" dirty="0">
                <a:ea typeface="宋体" panose="02010600030101010101" pitchFamily="2" charset="-122"/>
              </a:rPr>
              <a:t> type of data.</a:t>
            </a: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1268" name="矩形 3"/>
          <p:cNvSpPr>
            <a:spLocks noChangeArrowheads="1"/>
          </p:cNvSpPr>
          <p:nvPr/>
        </p:nvSpPr>
        <p:spPr bwMode="auto">
          <a:xfrm>
            <a:off x="971600" y="1124744"/>
            <a:ext cx="4572000" cy="209232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838200" indent="-366713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book_bank</a:t>
            </a:r>
            <a:r>
              <a:rPr lang="en-US" altLang="zh-CN" dirty="0"/>
              <a:t>{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		char title[20];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		char author[15];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		</a:t>
            </a:r>
            <a:r>
              <a:rPr lang="en-US" altLang="zh-CN" sz="2400" dirty="0" err="1"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ea typeface="宋体" panose="02010600030101010101" pitchFamily="2" charset="-122"/>
              </a:rPr>
              <a:t> pages;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		float price;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/>
              <a:t>		};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475656" y="5301208"/>
            <a:ext cx="6337300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 err="1">
                <a:latin typeface="Arial" panose="020B0604020202020204" pitchFamily="34" charset="0"/>
              </a:rPr>
              <a:t>sizeof</a:t>
            </a:r>
            <a:r>
              <a:rPr lang="en-US" altLang="zh-CN" sz="3200" dirty="0">
                <a:latin typeface="Arial" panose="020B0604020202020204" pitchFamily="34" charset="0"/>
              </a:rPr>
              <a:t>( </a:t>
            </a:r>
            <a:r>
              <a:rPr lang="en-US" altLang="zh-CN" sz="3200" dirty="0" err="1">
                <a:latin typeface="Arial" panose="020B0604020202020204" pitchFamily="34" charset="0"/>
              </a:rPr>
              <a:t>struct</a:t>
            </a:r>
            <a:r>
              <a:rPr lang="en-US" altLang="zh-CN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 err="1">
                <a:latin typeface="Arial" panose="020B0604020202020204" pitchFamily="34" charset="0"/>
              </a:rPr>
              <a:t>book_bank</a:t>
            </a:r>
            <a:r>
              <a:rPr lang="en-US" altLang="zh-CN" sz="3200" dirty="0">
                <a:latin typeface="Arial" panose="020B0604020202020204" pitchFamily="34" charset="0"/>
              </a:rPr>
              <a:t>)?</a:t>
            </a:r>
          </a:p>
        </p:txBody>
      </p:sp>
      <p:sp>
        <p:nvSpPr>
          <p:cNvPr id="14" name="线形标注 2 13"/>
          <p:cNvSpPr>
            <a:spLocks/>
          </p:cNvSpPr>
          <p:nvPr/>
        </p:nvSpPr>
        <p:spPr bwMode="auto">
          <a:xfrm>
            <a:off x="5596262" y="5864508"/>
            <a:ext cx="3528392" cy="100027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080"/>
              <a:gd name="adj6" fmla="val -52222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/>
              <a:t>Not a variable with memory allocated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Variable definition</a:t>
            </a:r>
            <a:endParaRPr kumimoji="1" lang="zh-CN" altLang="en-US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The tag name can be used to declare/define structure variables later. </a:t>
            </a:r>
          </a:p>
          <a:p>
            <a:r>
              <a:rPr kumimoji="1"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General form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  Examples: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     </a:t>
            </a:r>
            <a:r>
              <a:rPr lang="en-US" altLang="zh-CN" dirty="0" err="1">
                <a:ea typeface="宋体" panose="02010600030101010101" pitchFamily="2" charset="-122"/>
              </a:rPr>
              <a:t>struct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book_bank</a:t>
            </a:r>
            <a:r>
              <a:rPr lang="en-US" altLang="zh-CN" dirty="0">
                <a:ea typeface="宋体" panose="02010600030101010101" pitchFamily="2" charset="-122"/>
              </a:rPr>
              <a:t> book1, book2, book3;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Memory blocks are allocated to the variables according to the </a:t>
            </a:r>
            <a:r>
              <a:rPr kumimoji="1" lang="en-US" altLang="zh-CN" i="1" dirty="0">
                <a:ea typeface="宋体" panose="02010600030101010101" pitchFamily="2" charset="-122"/>
              </a:rPr>
              <a:t>template</a:t>
            </a:r>
            <a:r>
              <a:rPr kumimoji="1" lang="en-US" altLang="zh-CN" dirty="0">
                <a:ea typeface="宋体" panose="02010600030101010101" pitchFamily="2" charset="-122"/>
              </a:rPr>
              <a:t> declared before.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矩形 3"/>
          <p:cNvSpPr>
            <a:spLocks noChangeArrowheads="1"/>
          </p:cNvSpPr>
          <p:nvPr/>
        </p:nvSpPr>
        <p:spPr bwMode="auto">
          <a:xfrm>
            <a:off x="1600200" y="2362200"/>
            <a:ext cx="5529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struct </a:t>
            </a:r>
            <a:r>
              <a:rPr kumimoji="1" lang="en-US" altLang="zh-CN" i="1"/>
              <a:t>tag_name var_name1, var_name2;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5656" y="5301208"/>
            <a:ext cx="6337300" cy="46672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sizeof</a:t>
            </a:r>
            <a:r>
              <a:rPr lang="en-US" altLang="zh-CN" dirty="0">
                <a:latin typeface="Arial" panose="020B0604020202020204" pitchFamily="34" charset="0"/>
              </a:rPr>
              <a:t>( </a:t>
            </a:r>
            <a:r>
              <a:rPr lang="en-US" altLang="zh-CN" dirty="0" err="1">
                <a:latin typeface="Arial" panose="020B0604020202020204" pitchFamily="34" charset="0"/>
              </a:rPr>
              <a:t>struct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</a:rPr>
              <a:t>book_bank</a:t>
            </a:r>
            <a:r>
              <a:rPr lang="en-US" altLang="zh-CN" dirty="0">
                <a:latin typeface="Arial" panose="020B0604020202020204" pitchFamily="34" charset="0"/>
              </a:rPr>
              <a:t>)==</a:t>
            </a:r>
            <a:r>
              <a:rPr lang="en-US" altLang="zh-CN" dirty="0" err="1">
                <a:latin typeface="Arial" panose="020B0604020202020204" pitchFamily="34" charset="0"/>
              </a:rPr>
              <a:t>sizeof</a:t>
            </a:r>
            <a:r>
              <a:rPr lang="en-US" altLang="zh-CN" dirty="0">
                <a:latin typeface="Arial" panose="020B0604020202020204" pitchFamily="34" charset="0"/>
              </a:rPr>
              <a:t>(book1)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Combing declaration and definition</a:t>
            </a:r>
            <a:endParaRPr kumimoji="1" lang="zh-CN" altLang="en-US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228600" y="990600"/>
            <a:ext cx="8915400" cy="563880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None/>
            </a:pPr>
            <a:r>
              <a:rPr lang="en-US" altLang="zh-CN" dirty="0" err="1">
                <a:ea typeface="宋体" panose="02010600030101010101" pitchFamily="2" charset="-122"/>
              </a:rPr>
              <a:t>struct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book_bank</a:t>
            </a:r>
            <a:r>
              <a:rPr lang="en-US" altLang="zh-CN" dirty="0">
                <a:ea typeface="宋体" panose="02010600030101010101" pitchFamily="2" charset="-122"/>
              </a:rPr>
              <a:t>{</a:t>
            </a:r>
          </a:p>
          <a:p>
            <a:pPr marL="571500" indent="-57150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		char title[20];</a:t>
            </a:r>
          </a:p>
          <a:p>
            <a:pPr marL="571500" indent="-57150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		char author[15];</a:t>
            </a:r>
          </a:p>
          <a:p>
            <a:pPr marL="571500" indent="-57150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		</a:t>
            </a:r>
            <a:r>
              <a:rPr lang="en-US" altLang="zh-CN" dirty="0" err="1">
                <a:ea typeface="宋体" panose="02010600030101010101" pitchFamily="2" charset="-122"/>
              </a:rPr>
              <a:t>int</a:t>
            </a:r>
            <a:r>
              <a:rPr lang="en-US" altLang="zh-CN" dirty="0">
                <a:ea typeface="宋体" panose="02010600030101010101" pitchFamily="2" charset="-122"/>
              </a:rPr>
              <a:t> pages;</a:t>
            </a:r>
          </a:p>
          <a:p>
            <a:pPr marL="571500" indent="-57150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		float price;</a:t>
            </a:r>
          </a:p>
          <a:p>
            <a:pPr marL="571500" indent="-57150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	} book1,  book2,  book3;</a:t>
            </a:r>
          </a:p>
          <a:p>
            <a:pPr marL="571500" indent="-571500"/>
            <a:endParaRPr lang="en-US" altLang="zh-CN" dirty="0">
              <a:ea typeface="宋体" panose="02010600030101010101" pitchFamily="2" charset="-122"/>
            </a:endParaRPr>
          </a:p>
          <a:p>
            <a:pPr marL="571500" indent="-571500"/>
            <a:r>
              <a:rPr lang="en-US" altLang="zh-CN" dirty="0">
                <a:ea typeface="宋体" panose="02010600030101010101" pitchFamily="2" charset="-122"/>
              </a:rPr>
              <a:t>Without a tag name, we cannot use it for future declarations.</a:t>
            </a:r>
          </a:p>
          <a:p>
            <a:pPr marL="571500" indent="-571500"/>
            <a:r>
              <a:rPr lang="en-US" altLang="zh-CN" dirty="0">
                <a:ea typeface="宋体" panose="02010600030101010101" pitchFamily="2" charset="-122"/>
              </a:rPr>
              <a:t>Normally, structure declaration appear at the beginning of the program file,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before any variables </a:t>
            </a:r>
            <a:r>
              <a:rPr lang="en-US" altLang="zh-CN" dirty="0">
                <a:ea typeface="宋体" panose="02010600030101010101" pitchFamily="2" charset="-122"/>
              </a:rPr>
              <a:t>or functions are defined. Therefore, the declaration is </a:t>
            </a:r>
            <a:r>
              <a:rPr lang="en-US" altLang="zh-CN" i="1" dirty="0">
                <a:solidFill>
                  <a:srgbClr val="FF0000"/>
                </a:solidFill>
                <a:ea typeface="宋体" panose="02010600030101010101" pitchFamily="2" charset="-122"/>
              </a:rPr>
              <a:t>global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and can be used and </a:t>
            </a:r>
            <a:r>
              <a:rPr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altered</a:t>
            </a:r>
            <a:r>
              <a:rPr lang="en-US" altLang="zh-CN" dirty="0">
                <a:ea typeface="宋体" panose="02010600030101010101" pitchFamily="2" charset="-122"/>
              </a:rPr>
              <a:t> by other functions as well.</a:t>
            </a:r>
          </a:p>
          <a:p>
            <a:pPr marL="571500" indent="-571500"/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3316" name="矩形 3"/>
          <p:cNvSpPr>
            <a:spLocks noChangeArrowheads="1"/>
          </p:cNvSpPr>
          <p:nvPr/>
        </p:nvSpPr>
        <p:spPr bwMode="auto">
          <a:xfrm>
            <a:off x="4752528" y="914400"/>
            <a:ext cx="4283968" cy="267811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571500" indent="-5715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struct</a:t>
            </a:r>
            <a:r>
              <a:rPr lang="en-US" altLang="zh-CN" dirty="0"/>
              <a:t> {</a:t>
            </a:r>
          </a:p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			char title[20];</a:t>
            </a:r>
          </a:p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			char author[15];</a:t>
            </a:r>
          </a:p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			</a:t>
            </a:r>
            <a:r>
              <a:rPr lang="en-US" altLang="zh-CN" dirty="0" err="1"/>
              <a:t>int</a:t>
            </a:r>
            <a:r>
              <a:rPr lang="en-US" altLang="zh-CN" dirty="0"/>
              <a:t> pages;</a:t>
            </a:r>
          </a:p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			float price;</a:t>
            </a:r>
          </a:p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		} book1,  book2,  book3;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179512" y="908720"/>
            <a:ext cx="4284984" cy="2736304"/>
          </a:xfrm>
          <a:prstGeom prst="rect">
            <a:avLst/>
          </a:prstGeom>
          <a:noFill/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宋体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5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2000" dirty="0" smtClean="0">
            <a:latin typeface="楷体" pitchFamily="49" charset="-122"/>
            <a:ea typeface="楷体" pitchFamily="49" charset="-122"/>
          </a:defRPr>
        </a:defPPr>
      </a:lstStyle>
    </a:spDef>
    <a:lnDef>
      <a:spPr bwMode="auto">
        <a:noFill/>
        <a:ln w="25400" cap="flat" cmpd="sng" algn="ctr">
          <a:solidFill>
            <a:srgbClr val="003366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kumimoji="1" sz="2400" dirty="0" smtClean="0">
            <a:latin typeface="Times New Roman"/>
            <a:ea typeface="楷体" pitchFamily="49" charset="-122"/>
            <a:cs typeface="Times New Roman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3363</Words>
  <Application>Microsoft Office PowerPoint</Application>
  <PresentationFormat>On-screen Show (4:3)</PresentationFormat>
  <Paragraphs>563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楷体</vt:lpstr>
      <vt:lpstr>宋体</vt:lpstr>
      <vt:lpstr>Arial</vt:lpstr>
      <vt:lpstr>Times New Roman</vt:lpstr>
      <vt:lpstr>Wingdings</vt:lpstr>
      <vt:lpstr>Custom Design</vt:lpstr>
      <vt:lpstr>Chap 6: Structrues</vt:lpstr>
      <vt:lpstr>Introduction</vt:lpstr>
      <vt:lpstr>Introduction</vt:lpstr>
      <vt:lpstr>Introduction</vt:lpstr>
      <vt:lpstr>Introduction</vt:lpstr>
      <vt:lpstr>Structure declaration</vt:lpstr>
      <vt:lpstr>Declaration example</vt:lpstr>
      <vt:lpstr>Variable definition</vt:lpstr>
      <vt:lpstr>Combing declaration and definition</vt:lpstr>
      <vt:lpstr>Using typdef</vt:lpstr>
      <vt:lpstr>Structure initialization</vt:lpstr>
      <vt:lpstr>Copy and compare structures</vt:lpstr>
      <vt:lpstr>Pointer to a structure</vt:lpstr>
      <vt:lpstr>Access structure members</vt:lpstr>
      <vt:lpstr>Array of structures</vt:lpstr>
      <vt:lpstr>PowerPoint Presentation</vt:lpstr>
      <vt:lpstr>Functions and structures</vt:lpstr>
      <vt:lpstr>Example</vt:lpstr>
      <vt:lpstr>Example_contd</vt:lpstr>
      <vt:lpstr>Example_contd</vt:lpstr>
      <vt:lpstr>Example</vt:lpstr>
      <vt:lpstr>Example_contd</vt:lpstr>
      <vt:lpstr>Example_contd</vt:lpstr>
      <vt:lpstr>PowerPoint Presentation</vt:lpstr>
      <vt:lpstr>How to use structure</vt:lpstr>
      <vt:lpstr>How to use structure</vt:lpstr>
      <vt:lpstr>Small World Networks</vt:lpstr>
      <vt:lpstr>PowerPoint Presentation</vt:lpstr>
      <vt:lpstr>List-A self-referential structure</vt:lpstr>
      <vt:lpstr>Linked list operations</vt:lpstr>
      <vt:lpstr>Insert sorting algorithm-array</vt:lpstr>
      <vt:lpstr>In-place insertion </vt:lpstr>
      <vt:lpstr>Algorithm</vt:lpstr>
      <vt:lpstr>Program</vt:lpstr>
      <vt:lpstr>Insertion Sorting</vt:lpstr>
      <vt:lpstr>Insert sorting algorithm-array</vt:lpstr>
      <vt:lpstr>Example of word count – Data structure </vt:lpstr>
      <vt:lpstr>Example of word count – Algorithm</vt:lpstr>
      <vt:lpstr>Example of word count – Code review</vt:lpstr>
      <vt:lpstr>Example of word count – Algorithm</vt:lpstr>
      <vt:lpstr>Self-referential structure</vt:lpstr>
      <vt:lpstr>Self-referential structure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6: Structrues</dc:title>
  <cp:lastModifiedBy>Fan Xin</cp:lastModifiedBy>
  <cp:revision>15</cp:revision>
  <dcterms:modified xsi:type="dcterms:W3CDTF">2019-12-12T05:12:53Z</dcterms:modified>
</cp:coreProperties>
</file>